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  <p:sldMasterId id="2147483667" r:id="rId2"/>
  </p:sldMasterIdLst>
  <p:notesMasterIdLst>
    <p:notesMasterId r:id="rId15"/>
  </p:notesMasterIdLst>
  <p:handoutMasterIdLst>
    <p:handoutMasterId r:id="rId16"/>
  </p:handoutMasterIdLst>
  <p:sldIdLst>
    <p:sldId id="298" r:id="rId3"/>
    <p:sldId id="285" r:id="rId4"/>
    <p:sldId id="310" r:id="rId5"/>
    <p:sldId id="309" r:id="rId6"/>
    <p:sldId id="308" r:id="rId7"/>
    <p:sldId id="307" r:id="rId8"/>
    <p:sldId id="311" r:id="rId9"/>
    <p:sldId id="312" r:id="rId10"/>
    <p:sldId id="313" r:id="rId11"/>
    <p:sldId id="314" r:id="rId12"/>
    <p:sldId id="316" r:id="rId13"/>
    <p:sldId id="317" r:id="rId14"/>
  </p:sldIdLst>
  <p:sldSz cx="9144000" cy="6858000" type="screen4x3"/>
  <p:notesSz cx="6794500" cy="99314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40F8EC0-2C5F-4D36-82AA-7374995F991A}">
          <p14:sldIdLst>
            <p14:sldId id="298"/>
            <p14:sldId id="285"/>
            <p14:sldId id="310"/>
            <p14:sldId id="309"/>
            <p14:sldId id="308"/>
            <p14:sldId id="307"/>
            <p14:sldId id="311"/>
            <p14:sldId id="312"/>
            <p14:sldId id="313"/>
            <p14:sldId id="314"/>
            <p14:sldId id="316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unes, Marina" initials="NM" lastIdx="8" clrIdx="0"/>
  <p:cmAuthor id="1" name="Koenig, Ferdinand" initials="KF" lastIdx="0" clrIdx="1"/>
  <p:cmAuthor id="2" name="User" initials="U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9D9D9"/>
    <a:srgbClr val="B7CAE9"/>
    <a:srgbClr val="FF0000"/>
    <a:srgbClr val="00863D"/>
    <a:srgbClr val="33CCFF"/>
    <a:srgbClr val="05BE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8550" autoAdjust="0"/>
    <p:restoredTop sz="83046" autoAdjust="0"/>
  </p:normalViewPr>
  <p:slideViewPr>
    <p:cSldViewPr>
      <p:cViewPr varScale="1">
        <p:scale>
          <a:sx n="101" d="100"/>
          <a:sy n="101" d="100"/>
        </p:scale>
        <p:origin x="2971" y="58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756" y="-84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645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A6A458-98C0-4029-9658-99FDA687BCC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41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8BBE0B8-E5E5-4310-BF04-57A2A6E6595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320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e-eurobankovky.eu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cb.europa.eu/euro/html/index.sk.html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e-eurobankovky.eu/Eurov&#233;-mince/Eurov&#233;-mince/Spolo&#269;n&#233;-strany/1&#160;cen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nove-eurobankovky.eu/Informa&#269;n&#233;-materi&#225;ly-a-publik&#225;cie/Odkia&#318;-poch&#225;dza-minca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e-eurobankovky.eu/S&#233;ria-Eur&#243;pa/M&#253;tus-o&#160;Eur&#243;p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k-SK" sz="1200" noProof="1">
                <a:solidFill>
                  <a:schemeClr val="tx1"/>
                </a:solidFill>
                <a:effectLst/>
                <a:latin typeface="Arial" charset="0"/>
              </a:rPr>
              <a:t>Cieľom tejto prezentácie je pomôcť učiteľom predstaviť eurové bankovky a mince žiakom. Doplňujúce informácie ku každej snímke sú na stránkach s poznámkami. Prezentáciu môžete používať po častiach alebo vcelku. Dúfame, že vám bude užitočnou pomôckou. </a:t>
            </a:r>
          </a:p>
          <a:p>
            <a:endParaRPr lang="sk-SK" sz="1200" noProof="1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sk-SK" sz="1200" noProof="1">
                <a:solidFill>
                  <a:schemeClr val="tx1"/>
                </a:solidFill>
                <a:effectLst/>
                <a:latin typeface="Arial" charset="0"/>
              </a:rPr>
              <a:t>Viac informácií o eurových bankovkách a minciach nájdete na stránke </a:t>
            </a:r>
            <a:r>
              <a:rPr lang="sk-SK" sz="1200" u="sng" noProof="1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http://www.nove-eurobankovky.eu/</a:t>
            </a:r>
            <a:r>
              <a:rPr lang="de-DE" sz="1200" u="none" noProof="1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sk-SK" sz="1200" noProof="1">
                <a:solidFill>
                  <a:schemeClr val="tx1"/>
                </a:solidFill>
                <a:effectLst/>
                <a:latin typeface="Arial" charset="0"/>
              </a:rPr>
              <a:t>alebo </a:t>
            </a:r>
            <a:r>
              <a:rPr lang="sk-SK" sz="1200" u="sng" noProof="1">
                <a:solidFill>
                  <a:schemeClr val="tx1"/>
                </a:solidFill>
                <a:effectLst/>
                <a:latin typeface="Arial" charset="0"/>
                <a:hlinkClick r:id="rId4"/>
              </a:rPr>
              <a:t>https://www.ecb.europa.eu/euro/html/index.sk.html</a:t>
            </a:r>
            <a:r>
              <a:rPr lang="de-DE" sz="1200" u="none" noProof="1">
                <a:solidFill>
                  <a:schemeClr val="tx1"/>
                </a:solidFill>
                <a:effectLst/>
                <a:latin typeface="Arial" charset="0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B35572-1195-4CE3-9377-827311533DBA}" type="slidenum">
              <a:rPr lang="fr-FR" altLang="de-DE"/>
              <a:pPr algn="r" eaLnBrk="1" hangingPunct="1">
                <a:spcBef>
                  <a:spcPct val="0"/>
                </a:spcBef>
              </a:pPr>
              <a:t>10</a:t>
            </a:fld>
            <a:endParaRPr lang="fr-FR" alt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Kliknutím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obrázok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môžete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pozrieť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film o tom,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ako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skontrolovať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pravosť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20 €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naklonením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pPr eaLnBrk="1" hangingPunct="1"/>
            <a:endParaRPr lang="de-DE" altLang="de-D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môžete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správnym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umiestnením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ochranných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prvkov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poskladať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endParaRPr lang="sk-SK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1349E4-BAC8-4D6B-946F-21545D2E6F0F}" type="slidenum">
              <a:rPr lang="fr-FR" altLang="de-DE" smtClean="0"/>
              <a:pPr eaLnBrk="1" hangingPunct="1">
                <a:spcBef>
                  <a:spcPct val="0"/>
                </a:spcBef>
              </a:pPr>
              <a:t>12</a:t>
            </a:fld>
            <a:endParaRPr lang="fr-FR" altLang="de-DE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euro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sa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stará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Európska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centrálna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banka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národné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centrálne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banky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krajín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eurozóny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Európska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centrálna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banka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má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sídlo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vo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Frankfurte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nad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Mohanom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Nemecku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Každá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krajina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má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vlastnú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národnú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centrálnu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banku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ktorá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má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zvyčajne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sídlo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v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hlavnom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meste</a:t>
            </a:r>
            <a:r>
              <a:rPr lang="de-DE" sz="1200" b="0" i="0" u="none" strike="noStrike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r>
              <a:rPr lang="de-DE"/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1349E4-BAC8-4D6B-946F-21545D2E6F0F}" type="slidenum">
              <a:rPr lang="fr-FR" altLang="de-DE" smtClean="0"/>
              <a:pPr eaLnBrk="1" hangingPunct="1">
                <a:spcBef>
                  <a:spcPct val="0"/>
                </a:spcBef>
              </a:pPr>
              <a:t>2</a:t>
            </a:fld>
            <a:endParaRPr lang="fr-FR" altLang="de-DE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Každá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eurová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spoločnú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európsku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stranu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národnú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stranu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Európska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strana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zobrazuje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mapu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Autorom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návrhu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Luc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Luycx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z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Kráľovskej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belgickej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mincovne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Národná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strana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zobrazuje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známu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osobnosť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budovu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alebo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národný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symbol.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Niektoré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krajiny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majú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všetkých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svojich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rovnaký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motív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iné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zasa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majú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rôznych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nominálnych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hodnôt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rôzne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motívy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Všetky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eurové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mince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platia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všetkých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krajinách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eurozóny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Ďalšie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informácie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o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nájdete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stránke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u="sng" dirty="0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http://www.nove-eurobankovky.eu/</a:t>
            </a:r>
            <a:r>
              <a:rPr lang="en-GB" sz="1200" u="sng" dirty="0" err="1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Eurové</a:t>
            </a:r>
            <a:r>
              <a:rPr lang="en-GB" sz="1200" u="sng" dirty="0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-mince/</a:t>
            </a:r>
            <a:r>
              <a:rPr lang="en-GB" sz="1200" u="sng" dirty="0" err="1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Eurové</a:t>
            </a:r>
            <a:r>
              <a:rPr lang="en-GB" sz="1200" u="sng" dirty="0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-mince/</a:t>
            </a:r>
            <a:r>
              <a:rPr lang="en-GB" sz="1200" u="sng" dirty="0" err="1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Spoločné-strany</a:t>
            </a:r>
            <a:r>
              <a:rPr lang="en-GB" sz="1200" u="sng" dirty="0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/1</a:t>
            </a:r>
            <a:r>
              <a:rPr lang="en-GB" sz="1200" u="sng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 cent</a:t>
            </a:r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Eurové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 mince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boli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prvýkrát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uvedené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do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obehu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dvanástich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krajinách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2002.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Zavedenie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bolo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najväčšou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logistickou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operáciou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err="1">
                <a:solidFill>
                  <a:schemeClr val="tx1"/>
                </a:solidFill>
                <a:effectLst/>
                <a:latin typeface="Arial" charset="0"/>
              </a:rPr>
              <a:t>posledné</a:t>
            </a:r>
            <a:r>
              <a:rPr lang="en-GB" sz="1200">
                <a:solidFill>
                  <a:schemeClr val="tx1"/>
                </a:solidFill>
                <a:effectLst/>
                <a:latin typeface="Arial" charset="0"/>
              </a:rPr>
              <a:t> polstoročie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Tip: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Jednotlivé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mince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tejto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snímke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dajú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presúvať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Žiakom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môžete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dať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úlohu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ukázať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z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ktorých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krajín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mince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pochádzajú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majú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žiaci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záujem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zistiť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odkiaľ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pochádzajú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ďalšie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mince,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stránke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u="sng" dirty="0">
                <a:solidFill>
                  <a:schemeClr val="tx1"/>
                </a:solidFill>
                <a:effectLst/>
                <a:latin typeface="Arial" charset="0"/>
                <a:hlinkClick r:id="rId4"/>
              </a:rPr>
              <a:t>http://www.nove-eurobankovky.eu/</a:t>
            </a:r>
            <a:r>
              <a:rPr lang="en-GB" sz="1200" u="sng" dirty="0" err="1">
                <a:solidFill>
                  <a:schemeClr val="tx1"/>
                </a:solidFill>
                <a:effectLst/>
                <a:latin typeface="Arial" charset="0"/>
                <a:hlinkClick r:id="rId4"/>
              </a:rPr>
              <a:t>Informačné</a:t>
            </a:r>
            <a:r>
              <a:rPr lang="en-GB" sz="1200" u="sng" dirty="0">
                <a:solidFill>
                  <a:schemeClr val="tx1"/>
                </a:solidFill>
                <a:effectLst/>
                <a:latin typeface="Arial" charset="0"/>
                <a:hlinkClick r:id="rId4"/>
              </a:rPr>
              <a:t>-</a:t>
            </a:r>
            <a:r>
              <a:rPr lang="en-GB" sz="1200" u="sng" dirty="0" err="1">
                <a:solidFill>
                  <a:schemeClr val="tx1"/>
                </a:solidFill>
                <a:effectLst/>
                <a:latin typeface="Arial" charset="0"/>
                <a:hlinkClick r:id="rId4"/>
              </a:rPr>
              <a:t>materiály</a:t>
            </a:r>
            <a:r>
              <a:rPr lang="en-GB" sz="1200" u="sng" dirty="0">
                <a:solidFill>
                  <a:schemeClr val="tx1"/>
                </a:solidFill>
                <a:effectLst/>
                <a:latin typeface="Arial" charset="0"/>
                <a:hlinkClick r:id="rId4"/>
              </a:rPr>
              <a:t>-a-</a:t>
            </a:r>
            <a:r>
              <a:rPr lang="en-GB" sz="1200" u="sng" dirty="0" err="1">
                <a:solidFill>
                  <a:schemeClr val="tx1"/>
                </a:solidFill>
                <a:effectLst/>
                <a:latin typeface="Arial" charset="0"/>
                <a:hlinkClick r:id="rId4"/>
              </a:rPr>
              <a:t>publikácie</a:t>
            </a:r>
            <a:r>
              <a:rPr lang="en-GB" sz="1200" u="sng" dirty="0">
                <a:solidFill>
                  <a:schemeClr val="tx1"/>
                </a:solidFill>
                <a:effectLst/>
                <a:latin typeface="Arial" charset="0"/>
                <a:hlinkClick r:id="rId4"/>
              </a:rPr>
              <a:t>/</a:t>
            </a:r>
            <a:r>
              <a:rPr lang="en-GB" sz="1200" u="sng" dirty="0" err="1">
                <a:solidFill>
                  <a:schemeClr val="tx1"/>
                </a:solidFill>
                <a:effectLst/>
                <a:latin typeface="Arial" charset="0"/>
                <a:hlinkClick r:id="rId4"/>
              </a:rPr>
              <a:t>Odkiaľ-pochádza-minca</a:t>
            </a:r>
            <a:r>
              <a:rPr lang="en-GB" dirty="0"/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môžu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zahrať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hru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„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Odkiaľ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pochádza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?“. </a:t>
            </a:r>
          </a:p>
          <a:p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Informácie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 o </a:t>
            </a:r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národnej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strane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mincí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 1 €: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Rakúsko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1 €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portrét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Wolfganga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Amadea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Mozarta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slávneho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rakúskeho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skladateľa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ktorý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predstavuje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Rakúsko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ako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hudobný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národ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Belgicko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Belgické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mince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zobrazujú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belgického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panovníka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Od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2002 do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2014 to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bol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kráľ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Albert II. Od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2014 mince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zobrazujú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kráľa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Filipa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Platné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obidva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typy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mincí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Cyprus: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Mince 1 € a 2 €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zobrazujú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modlu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tvare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kríža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z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doby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medenej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(3000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rokov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pred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n. l.).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Tento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typický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príklad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cyperského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prehistorického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umenia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vyjadruje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postavenie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Cypru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centre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civilizácie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kultúry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Estónsko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Motív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národnej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strany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estónskych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mincí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všetkých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nominálnych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hodnotách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rovnaký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Predstavuje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geografické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znázornenie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Estónska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slovo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„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Eesti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“ (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Estónsko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).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Fínsko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Mince 1 €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zobrazujú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dve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letiace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labute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Motív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bol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prevzatý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z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príspevku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do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súťaže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návrh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pamätnej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mince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príležitosti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80. 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výročia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nezávislosti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Fínska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Francúzsko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francúzskych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1 € a 2 €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znázornený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ako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symbol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života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kontinuity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rastu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umiestnený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strede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šesťuholníka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obvode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ktorého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stojí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heslo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republiky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„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Liberté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Egalité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Fraternité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“ (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sloboda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rovnosť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bratstvo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).  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Nemecko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1 € a 2 €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zobrazená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orlica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tradičný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symbol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nemeckej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zvrchovanosti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obklopená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hviezdami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Európskej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únie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Grécko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Motív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sovy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zobrazený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1 €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prevzatý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starovekej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aténskej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tetradrachmy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(z 5.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stor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pred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n. l.). 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Írsko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írskych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znázornená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keltská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harfa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tradičný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národný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symbol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Írska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okrem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toho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uvedený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vydania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slovo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„Éire“ (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názov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Írska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írskom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jazyku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).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Taliansko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1 €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známa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kresba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od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Leonarda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da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Vinciho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zobrazujúca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ideálne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proporcie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ľudského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tela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Jej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originál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vystavený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galérii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Benátskej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akadémie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Lotyšsko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Mince 1 €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znázorňujú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lotyšské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sedliacke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dievča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Tento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motív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bol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pôvodne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použitý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strieborných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päťlatsových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z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1929. 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Litva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litovských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eurových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zobrazený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štátny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znak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Litovskej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republiky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Vytis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názov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vydávajúcej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krajiny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„LIETUVA“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vydania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„2015“. 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Luxembursko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Všetky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luxemburské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mince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nesú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portrét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Jeho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kráľovského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veličenstva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veľkovojvodu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Henriho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nich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vydania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názov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štátu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„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Lëtzebuerg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”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luxemburčine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  <a:p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Malta: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Hlavným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motívom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mincí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1 € a 2 €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emblém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Maltézskeho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rádu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Počas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jeho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vlády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Malte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rokoch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1530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až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1798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s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týmto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ostrovom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začal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spájať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osemcípy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kríž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ktorý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dnes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často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označuje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ako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maltézsky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kríž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Holandsko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holandských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eurových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portrét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holandského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panovníka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Od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2002 do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2014 to bola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kráľovná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Beatrix. Od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2014 mince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zobrazujú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kráľa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Willema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-Alexandra.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Platné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obidva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typy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mincí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Portugalsko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1 € a 2 €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zobrazené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portugalské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hrady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erby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obklopené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hviezdami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EÚ.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Tento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motív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symbolizuje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dialóg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zdieľanie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hodnôt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dynamiku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budovania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strede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mincového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poľa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kráľovská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pečať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z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1144. 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Slovensko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1 € a 2 €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zobrazený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dvojkríž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trojvrší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ktorý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štátnom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znaku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Slovenskej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republiky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Slovinsko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1 €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portrét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Primoža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Trubara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autora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prvej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knihy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vydanej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slovinčine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Španielsko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minciach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1 € a 2 €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portrét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španielskeho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panovníka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Od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2002 do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2015 mince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zobrazovali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kráľa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Juana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Carlosa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I.,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zatiaľ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čo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od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2015 je to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kráľ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Filip VI.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Platné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obidva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typy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mincí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Eurové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majú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sedem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nominálnych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hodnôt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: 5 €, 10 €, 20 €, 50 €, 100 €, 200 € a 500 €.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zobrazujú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architektonické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slohy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rôznych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období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európskych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dejín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vzostupnom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chronologickom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poradí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5 €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zobrazuje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klasiku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10 €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románsky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sloh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(10. – 13.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storočie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),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20 €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gotiku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(13. – 16.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storočie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)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tak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postupne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až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500 €,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ktorá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zobrazuje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modernú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architektúru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i="1" u="sng" dirty="0" err="1">
                <a:solidFill>
                  <a:schemeClr val="tx1"/>
                </a:solidFill>
                <a:effectLst/>
                <a:latin typeface="Arial" charset="0"/>
              </a:rPr>
              <a:t>Architektonické</a:t>
            </a:r>
            <a:r>
              <a:rPr lang="en-GB" sz="1200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i="1" u="sng" dirty="0" err="1">
                <a:solidFill>
                  <a:schemeClr val="tx1"/>
                </a:solidFill>
                <a:effectLst/>
                <a:latin typeface="Arial" charset="0"/>
              </a:rPr>
              <a:t>prvky</a:t>
            </a:r>
            <a:r>
              <a:rPr lang="en-GB" sz="1200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i="1" u="sng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i="1" u="sng" dirty="0" err="1">
                <a:solidFill>
                  <a:schemeClr val="tx1"/>
                </a:solidFill>
                <a:effectLst/>
                <a:latin typeface="Arial" charset="0"/>
              </a:rPr>
              <a:t>eurových</a:t>
            </a:r>
            <a:r>
              <a:rPr lang="en-GB" sz="1200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i="1" u="sng" dirty="0" err="1">
                <a:solidFill>
                  <a:schemeClr val="tx1"/>
                </a:solidFill>
                <a:effectLst/>
                <a:latin typeface="Arial" charset="0"/>
              </a:rPr>
              <a:t>bankovkách</a:t>
            </a:r>
            <a:r>
              <a:rPr lang="en-GB" sz="1200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i="1" u="sng" dirty="0" err="1">
                <a:solidFill>
                  <a:schemeClr val="tx1"/>
                </a:solidFill>
                <a:effectLst/>
                <a:latin typeface="Arial" charset="0"/>
              </a:rPr>
              <a:t>sú</a:t>
            </a:r>
            <a:r>
              <a:rPr lang="en-GB" sz="1200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i="1" u="sng" dirty="0" err="1">
                <a:solidFill>
                  <a:schemeClr val="tx1"/>
                </a:solidFill>
                <a:effectLst/>
                <a:latin typeface="Arial" charset="0"/>
              </a:rPr>
              <a:t>len</a:t>
            </a:r>
            <a:r>
              <a:rPr lang="en-GB" sz="1200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i="1" u="sng" dirty="0" err="1">
                <a:solidFill>
                  <a:schemeClr val="tx1"/>
                </a:solidFill>
                <a:effectLst/>
                <a:latin typeface="Arial" charset="0"/>
              </a:rPr>
              <a:t>štylizované</a:t>
            </a:r>
            <a:r>
              <a:rPr lang="en-GB" sz="1200" i="1" u="sng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i="1" u="sng" dirty="0" err="1">
                <a:solidFill>
                  <a:schemeClr val="tx1"/>
                </a:solidFill>
                <a:effectLst/>
                <a:latin typeface="Arial" charset="0"/>
              </a:rPr>
              <a:t>podoby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–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žiadna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z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nich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nepredstavuje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konkrétnu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stavbu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Obrázky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stavieb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snímke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len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príkladmi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jednotlivých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architektonických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slohov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zobrazených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bankovkách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Autorom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grafického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návrhu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prvých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eurových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bankoviek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Robert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Kalina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z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rakúskej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centrálnej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(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Oesterreichische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Nationalbank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). Do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obehu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vstúpili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2002.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súčasnosti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do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obehu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uvádza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nová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séria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eurových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bankoviek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ktoré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vďaka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novým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ochranným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prvkom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ešte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bezpečnejšie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pričom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bol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vynovený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ich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vzhľad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Nová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5 € bola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vydaná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2. 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mája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2013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nová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10 € 23.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septembra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2014.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Nová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20 €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bude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uvedená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do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obehu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25. 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novembra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2015.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Dátum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vydania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ostatných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nominálnych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hodnôt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bude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stanovený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verejnosti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spracovateľom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peňazí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oznámený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neskôr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Zákonným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platidlom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prvej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druhej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série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Prípadné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zmeny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budú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oznámené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dostatočnom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predstihu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 </a:t>
            </a:r>
          </a:p>
          <a:p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Tip: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Namiesto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obrázkov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snímke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môžete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použiť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príklady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svojej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krajiny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Môžete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tiež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zhromaždiť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obrázky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rôznych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známych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stavieb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žiakom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dať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úlohu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určiť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či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ide o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klasický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románsky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alebo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gotický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sloh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Informácie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 o </a:t>
            </a:r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stavbách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zobrazených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tejto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snímke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:</a:t>
            </a: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Bankovka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 5 €: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Hadriánov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oblúk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Aténach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Grécko</a:t>
            </a:r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Bankovka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 10 €: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Šikmá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veža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Pise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Taliansko</a:t>
            </a:r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b="1" dirty="0" err="1">
                <a:solidFill>
                  <a:schemeClr val="tx1"/>
                </a:solidFill>
                <a:effectLst/>
                <a:latin typeface="Arial" charset="0"/>
              </a:rPr>
              <a:t>Bankovka</a:t>
            </a:r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 20 €: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Katedrála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Notre-Dame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Paríži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Francúzsko</a:t>
            </a:r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BE0B8-E5E5-4310-BF04-57A2A6E65950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790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Eurové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zobrazujú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lícnej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strane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okná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brány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rubovej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strane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mosty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b="1" dirty="0">
                <a:solidFill>
                  <a:schemeClr val="tx1"/>
                </a:solidFill>
                <a:effectLst/>
                <a:latin typeface="Arial" charset="0"/>
              </a:rPr>
              <a:t>Tip: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Podobne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ako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predchádzajúcej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snímke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môžete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namiesto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znázornenej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renesančnej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stavby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použiť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príklad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svojej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krajiny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snímke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palác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kráľa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Karola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 V.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Alhambre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Granada,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Španielsko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BE0B8-E5E5-4310-BF04-57A2A6E65950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508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Okná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brány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lícnej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strane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mosty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rubovej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strane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bankoviek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predstavujú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myšlienky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Okná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brány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symbolizujú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ducha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európskej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otvorenosti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spolupráce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  <a:p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Mosty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symbolizujú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komunikáciu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medzi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európskymi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národmi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medzi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Európou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zvyškom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sveta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BE0B8-E5E5-4310-BF04-57A2A6E65950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001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postava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z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gréckej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mytológie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novej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sérii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bankoviek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dôležité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miesto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Jej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portrét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vodoznaku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všetkých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nových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bankovkách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novej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20 €,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ktorá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bude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obehu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od 25.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novembra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2015,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objavuje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pravom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hornom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rohu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novom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ochrannom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prvku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okienku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s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portrétom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uvidíte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keď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pozriete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proti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svetlu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Vyskúšajte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to! </a:t>
            </a:r>
          </a:p>
          <a:p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Na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nové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eurové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bol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vybratý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motív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pretože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pomenovaný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kontinent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Jej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portrét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použitý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bankovkách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bol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prevzatý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zo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starožitnej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gréckej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vázy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ktorá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podľa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všetkého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pochádza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z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Taranta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južnom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Taliansku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podľa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odhadov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z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druhej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polovice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štvrtého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storočia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pred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naším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letopočtom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Váza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súčasnosti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vystavená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v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parížskom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múzeu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Louvre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Francúzsku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endParaRPr lang="en-GB" sz="1200" dirty="0">
              <a:solidFill>
                <a:schemeClr val="tx1"/>
              </a:solidFill>
              <a:effectLst/>
              <a:latin typeface="Arial" charset="0"/>
            </a:endParaRPr>
          </a:p>
          <a:p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Viac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informácií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o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Európe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vrátane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videa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nájdete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tu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: </a:t>
            </a:r>
            <a:r>
              <a:rPr lang="en-GB" sz="1200" u="sng" dirty="0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http://www.nove-eurobankovky.eu/</a:t>
            </a:r>
            <a:r>
              <a:rPr lang="en-GB" sz="1200" u="sng" dirty="0" err="1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Séria-Európa</a:t>
            </a:r>
            <a:r>
              <a:rPr lang="en-GB" sz="1200" u="sng" dirty="0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/</a:t>
            </a:r>
            <a:r>
              <a:rPr lang="en-GB" sz="1200" u="sng" dirty="0" err="1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Mýtus</a:t>
            </a:r>
            <a:r>
              <a:rPr lang="en-GB" sz="1200" u="sng" dirty="0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-o</a:t>
            </a:r>
            <a:r>
              <a:rPr lang="en-GB" sz="1200" u="sng">
                <a:solidFill>
                  <a:schemeClr val="tx1"/>
                </a:solidFill>
                <a:effectLst/>
                <a:latin typeface="Arial" charset="0"/>
                <a:hlinkClick r:id="rId3"/>
              </a:rPr>
              <a:t> Európe</a:t>
            </a:r>
            <a:endParaRPr lang="en-GB" sz="1200" u="none" dirty="0">
              <a:solidFill>
                <a:schemeClr val="tx1"/>
              </a:solidFill>
              <a:effectLst/>
              <a:latin typeface="Arial" charset="0"/>
            </a:endParaRPr>
          </a:p>
          <a:p>
            <a:endParaRPr lang="en-GB" sz="1200" dirty="0" err="1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BE0B8-E5E5-4310-BF04-57A2A6E65950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114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Kontrola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pravosti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eurových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bankoviek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je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jednoduchá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Stačí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ich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overiť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hmatom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pohľadom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a 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naklonením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</a:t>
            </a:r>
            <a:endParaRPr lang="sk-SK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Kliknutím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obrázok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môžete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pozrieť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film o tom,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ako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skontrolovať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pravosť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20 €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hmatom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endParaRPr lang="sk-SK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BBE0B8-E5E5-4310-BF04-57A2A6E65950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648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CEE2FC8-7AAA-4BB9-95B6-9916A53F732C}" type="slidenum">
              <a:rPr lang="fr-FR" altLang="de-DE"/>
              <a:pPr algn="r" eaLnBrk="1" hangingPunct="1">
                <a:spcBef>
                  <a:spcPct val="0"/>
                </a:spcBef>
              </a:pPr>
              <a:t>9</a:t>
            </a:fld>
            <a:endParaRPr lang="fr-FR" altLang="de-DE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Kliknutím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obrázok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môžete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pozrieť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film o tom,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ako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skontrolovať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pravosť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bankovky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20 €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pohľadom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proti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en-GB" sz="1200" dirty="0" err="1">
                <a:solidFill>
                  <a:schemeClr val="tx1"/>
                </a:solidFill>
                <a:effectLst/>
                <a:latin typeface="Arial" charset="0"/>
              </a:rPr>
              <a:t>svetlu</a:t>
            </a:r>
            <a:r>
              <a:rPr lang="en-GB" sz="1200" dirty="0">
                <a:solidFill>
                  <a:schemeClr val="tx1"/>
                </a:solidFill>
                <a:effectLst/>
                <a:latin typeface="Arial" charset="0"/>
              </a:rPr>
              <a:t>. </a:t>
            </a:r>
            <a:endParaRPr lang="sk-SK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6854" y="6525344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19AB3-6A1B-46DA-A87D-75F31FC6C4CE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5869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BFC67-1D5E-4131-A88B-CE6F7901BAA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61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BBFE5-F91A-4B91-A3F8-375685A6930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79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re. Texte et clip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DA771-CB83-48B8-8CD5-9A3C6F9A4FC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877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ABF6A-3586-4E00-82CB-8C731B516C3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370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B8BB5-2FBE-4AF1-963D-11440B6A64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0044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E5CB3-E885-49EB-8119-8F7A28CFB47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79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9D5B3-0004-4BFB-B7A5-CE441BA339F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745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637B-7982-47D2-9EF3-135FDE68597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863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59CEC-0F7C-4514-9FA4-B92BD15FB5E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026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2E990-D3D1-4880-A14A-699B88E892D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04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E7CC6-0827-4ED3-848E-C94508291980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2536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Gill Sans MT" panose="020B0502020104020203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6C835-CEBF-418C-A79D-639347C9814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0" y="-27385"/>
            <a:ext cx="9180514" cy="688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163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74904" y="6525766"/>
            <a:ext cx="2133600" cy="359618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18022-1DB6-4BAE-945C-04E0F86ABC6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460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72DEA-9CE3-4D66-8577-21809709F94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330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99AB1-E127-4987-9A1E-BF2346AB9F6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861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49CC2-D1AE-4F65-8052-CA0C952EBDC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71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3900F-7E3A-4BB9-87CB-093F260BF28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46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18A13-F09A-422C-ABAC-F48DC08FF67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83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6804E-4BC6-4FE1-9DFF-A83627F8640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059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8400" y="652680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A5C9C-79F9-41BF-93C9-DEE74C58899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98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8400" y="652680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95907-32BC-4EB2-A684-7B02D22B41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0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5897E-95DC-40BC-9350-A854E6FC64D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537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9C8EA-1BCA-468C-913B-8AA8A2FCE4A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19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7C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979967F-7298-4E36-959A-14AC54E8D18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7C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1CE94D-CF27-4682-92ED-86A73A9B570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78.png"/><Relationship Id="rId3" Type="http://schemas.microsoft.com/office/2007/relationships/media" Target="../media/media5.wmv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8.jpeg"/><Relationship Id="rId4" Type="http://schemas.openxmlformats.org/officeDocument/2006/relationships/video" Target="../media/media5.wmv"/><Relationship Id="rId9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11.png"/><Relationship Id="rId21" Type="http://schemas.openxmlformats.org/officeDocument/2006/relationships/image" Target="../media/image104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5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24" Type="http://schemas.openxmlformats.org/officeDocument/2006/relationships/image" Target="../media/image9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34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.png"/><Relationship Id="rId9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video" Target="../media/media2.wmv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72.png"/><Relationship Id="rId2" Type="http://schemas.microsoft.com/office/2007/relationships/media" Target="../media/media2.wmv"/><Relationship Id="rId1" Type="http://schemas.openxmlformats.org/officeDocument/2006/relationships/themeOverride" Target="../theme/themeOverride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71.jpeg"/><Relationship Id="rId5" Type="http://schemas.openxmlformats.org/officeDocument/2006/relationships/video" Target="../media/media3.wmv"/><Relationship Id="rId10" Type="http://schemas.openxmlformats.org/officeDocument/2006/relationships/image" Target="../media/image70.png"/><Relationship Id="rId4" Type="http://schemas.microsoft.com/office/2007/relationships/media" Target="../media/media3.wmv"/><Relationship Id="rId9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N:\User_ab_10062013\Boamah\ECB_DATEN\PNG\Karte_mit_Inseln_GruenGoldHellgrau_ohne_Islan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r="8061" b="375"/>
          <a:stretch/>
        </p:blipFill>
        <p:spPr bwMode="auto">
          <a:xfrm>
            <a:off x="1145118" y="0"/>
            <a:ext cx="79988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4467675" y="836948"/>
            <a:ext cx="2837282" cy="1248921"/>
            <a:chOff x="4467675" y="836948"/>
            <a:chExt cx="2837282" cy="124892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4" name="Picture 11" descr="E:\Sprechblase Kopi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0571" y="836948"/>
              <a:ext cx="2754386" cy="124892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feld 1"/>
            <p:cNvSpPr txBox="1">
              <a:spLocks noChangeArrowheads="1"/>
            </p:cNvSpPr>
            <p:nvPr/>
          </p:nvSpPr>
          <p:spPr bwMode="auto">
            <a:xfrm>
              <a:off x="4467675" y="1045909"/>
              <a:ext cx="2739307" cy="830997"/>
            </a:xfrm>
            <a:prstGeom prst="rect">
              <a:avLst/>
            </a:prstGeom>
            <a:noFill/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2400" b="1" dirty="0">
                  <a:solidFill>
                    <a:srgbClr val="000099"/>
                  </a:solidFill>
                  <a:latin typeface="+mj-lt"/>
                </a:rPr>
                <a:t>338 </a:t>
              </a:r>
              <a:r>
                <a:rPr lang="de-DE" altLang="de-DE" sz="2400" b="1" dirty="0" err="1">
                  <a:solidFill>
                    <a:srgbClr val="000099"/>
                  </a:solidFill>
                  <a:latin typeface="+mj-lt"/>
                </a:rPr>
                <a:t>miliónov</a:t>
              </a:r>
              <a:r>
                <a:rPr lang="de-DE" altLang="de-DE" sz="2400" b="1" dirty="0">
                  <a:solidFill>
                    <a:srgbClr val="000099"/>
                  </a:solidFill>
                  <a:latin typeface="+mj-lt"/>
                </a:rPr>
                <a:t> </a:t>
              </a:r>
            </a:p>
            <a:p>
              <a:pPr algn="ctr" eaLnBrk="1" hangingPunct="1"/>
              <a:r>
                <a:rPr lang="de-DE" altLang="de-DE" sz="2400" b="1" dirty="0" err="1">
                  <a:solidFill>
                    <a:srgbClr val="000099"/>
                  </a:solidFill>
                  <a:latin typeface="+mj-lt"/>
                </a:rPr>
                <a:t>ľudí</a:t>
              </a:r>
              <a:endParaRPr lang="de-DE" altLang="de-DE" sz="2400" b="1" dirty="0">
                <a:solidFill>
                  <a:srgbClr val="000099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309272" y="6093296"/>
            <a:ext cx="4519186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600" b="1" dirty="0" err="1">
                <a:solidFill>
                  <a:srgbClr val="000099"/>
                </a:solidFill>
                <a:latin typeface="+mj-lt"/>
              </a:rPr>
              <a:t>Jedna</a:t>
            </a:r>
            <a:r>
              <a:rPr lang="en-GB" sz="3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3600" b="1" dirty="0" err="1">
                <a:solidFill>
                  <a:srgbClr val="000099"/>
                </a:solidFill>
                <a:latin typeface="+mj-lt"/>
              </a:rPr>
              <a:t>mena</a:t>
            </a:r>
            <a:r>
              <a:rPr lang="en-GB" sz="3600" b="1" dirty="0">
                <a:solidFill>
                  <a:srgbClr val="000099"/>
                </a:solidFill>
                <a:latin typeface="+mj-lt"/>
              </a:rPr>
              <a:t> – euro!</a:t>
            </a:r>
          </a:p>
        </p:txBody>
      </p:sp>
      <p:pic>
        <p:nvPicPr>
          <p:cNvPr id="4" name="Picture 2" descr="O:\Kd2\ECB\Beratung\Direct Marketing\Euro 5 und 10 und 20 Euro School ppt\Praese Material\Neu 2015 Freisteller\_alex09_0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0" y="980728"/>
            <a:ext cx="3638232" cy="6084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O:\Kd2\ECB\Beratung\Direct Marketing\Euro 5 und 10 und 20 Euro School ppt\Praese Material\Neu 2015 Freisteller\_anna09_0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949" y="1111116"/>
            <a:ext cx="3710765" cy="591828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:\User_ab_10062013\Boamah\ECB_DATEN\PNG\Islan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83" y="548680"/>
            <a:ext cx="1567301" cy="94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1208890" y="708096"/>
            <a:ext cx="2456709" cy="1440000"/>
            <a:chOff x="1215895" y="-2158395"/>
            <a:chExt cx="2456709" cy="1559197"/>
          </a:xfrm>
        </p:grpSpPr>
        <p:pic>
          <p:nvPicPr>
            <p:cNvPr id="15" name="Picture 4" descr="O:\Kd2\ECB\Beratung\Direct Marketing\Euro 5 und 10 und 20 Euro School ppt\Praese Material\Neu 2015 Freisteller\Sprechblase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895" y="-2158395"/>
              <a:ext cx="2312133" cy="1559197"/>
            </a:xfrm>
            <a:prstGeom prst="rect">
              <a:avLst/>
            </a:prstGeom>
            <a:noFill/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feld 1"/>
            <p:cNvSpPr txBox="1">
              <a:spLocks noChangeArrowheads="1"/>
            </p:cNvSpPr>
            <p:nvPr/>
          </p:nvSpPr>
          <p:spPr bwMode="auto">
            <a:xfrm>
              <a:off x="1369665" y="-1831041"/>
              <a:ext cx="2302939" cy="499880"/>
            </a:xfrm>
            <a:prstGeom prst="rect">
              <a:avLst/>
            </a:prstGeom>
            <a:noFill/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2400" b="1" dirty="0">
                  <a:solidFill>
                    <a:srgbClr val="000099"/>
                  </a:solidFill>
                  <a:latin typeface="+mj-lt"/>
                </a:rPr>
                <a:t>19 </a:t>
              </a:r>
              <a:r>
                <a:rPr lang="de-DE" altLang="de-DE" sz="2400" b="1" dirty="0" err="1">
                  <a:solidFill>
                    <a:srgbClr val="000099"/>
                  </a:solidFill>
                  <a:latin typeface="+mj-lt"/>
                </a:rPr>
                <a:t>krajín</a:t>
              </a:r>
              <a:endParaRPr lang="de-DE" altLang="de-DE" sz="2400" b="1" dirty="0">
                <a:solidFill>
                  <a:srgbClr val="000099"/>
                </a:solidFill>
                <a:latin typeface="+mj-lt"/>
              </a:endParaRPr>
            </a:p>
          </p:txBody>
        </p:sp>
      </p:grpSp>
      <p:pic>
        <p:nvPicPr>
          <p:cNvPr id="1026" name="Picture 2" descr="O:\Kd2\ECB\Beratung\Direct Marketing\Euro 5 und 10 und 20 Euro School ppt\Praese Material\Our Money Logo\Our_money_2013_SK_2c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35144"/>
          <a:stretch/>
        </p:blipFill>
        <p:spPr bwMode="auto">
          <a:xfrm>
            <a:off x="108000" y="43200"/>
            <a:ext cx="1735200" cy="81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:\Kd2\ECB\Beratung\Direct Marketing\Euro 5 und 10 und 20 Euro School ppt\Praese Material\Legenden\Legende_SK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208800"/>
            <a:ext cx="1246621" cy="43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O:\Kd2\ECB\Beratung\Direct Marketing\Euro 5 und 10 und 20 Euro School ppt\Praese Material\Inseln\Inseln_SK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8"/>
          <a:stretch/>
        </p:blipFill>
        <p:spPr bwMode="auto">
          <a:xfrm>
            <a:off x="108001" y="4320000"/>
            <a:ext cx="369477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w-video-security-20-portrait-hologra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5718" y="3192039"/>
            <a:ext cx="638690" cy="510952"/>
          </a:xfrm>
          <a:prstGeom prst="rect">
            <a:avLst/>
          </a:prstGeom>
        </p:spPr>
      </p:pic>
      <p:pic>
        <p:nvPicPr>
          <p:cNvPr id="23" name="Picture 8" descr="E:\Bilder\Sec_Feat_Stripe_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772000"/>
            <a:ext cx="648072" cy="25895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ew-video-security-20-emerald-number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5072" y="2913207"/>
            <a:ext cx="2348880" cy="1879104"/>
          </a:xfrm>
          <a:prstGeom prst="rect">
            <a:avLst/>
          </a:prstGeom>
        </p:spPr>
      </p:pic>
      <p:pic>
        <p:nvPicPr>
          <p:cNvPr id="16" name="Picture 3" descr="O:\Kd2\ECB\Beratung\Direct Marketing\Euro 5 und 10 und 20 Euro School ppt\Praese Material\Bilder\Banknot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00" y="2772000"/>
            <a:ext cx="4747279" cy="25632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>
          <a:xfrm>
            <a:off x="2895104" y="4662660"/>
            <a:ext cx="812800" cy="576065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81200" y="1076400"/>
            <a:ext cx="7560839" cy="1548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de-DE" sz="3100" b="1" dirty="0">
                <a:solidFill>
                  <a:srgbClr val="000099"/>
                </a:solidFill>
                <a:latin typeface="+mj-lt"/>
              </a:rPr>
              <a:t>KONTROLA NAKLONENÍM</a:t>
            </a:r>
          </a:p>
          <a:p>
            <a:pPr algn="ctr"/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V </a:t>
            </a:r>
            <a:r>
              <a:rPr lang="en-US" altLang="de-DE" sz="1750" b="1" dirty="0" err="1">
                <a:solidFill>
                  <a:srgbClr val="000099"/>
                </a:solidFill>
                <a:latin typeface="+mj-lt"/>
              </a:rPr>
              <a:t>holograme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vidieť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portrét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Európy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a 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hodnotu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bankovky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. </a:t>
            </a:r>
            <a:endParaRPr lang="sk-SK" altLang="de-DE" sz="1750" dirty="0">
              <a:solidFill>
                <a:srgbClr val="000099"/>
              </a:solidFill>
              <a:latin typeface="+mj-lt"/>
            </a:endParaRPr>
          </a:p>
          <a:p>
            <a:pPr algn="ctr"/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V </a:t>
            </a:r>
            <a:r>
              <a:rPr lang="en-US" altLang="de-DE" sz="1750" b="1" dirty="0" err="1">
                <a:solidFill>
                  <a:srgbClr val="000099"/>
                </a:solidFill>
                <a:latin typeface="+mj-lt"/>
              </a:rPr>
              <a:t>okienku</a:t>
            </a:r>
            <a:r>
              <a:rPr lang="en-US" altLang="de-DE" sz="1750" b="1" dirty="0">
                <a:solidFill>
                  <a:srgbClr val="000099"/>
                </a:solidFill>
                <a:latin typeface="+mj-lt"/>
              </a:rPr>
              <a:t> s </a:t>
            </a:r>
            <a:r>
              <a:rPr lang="en-US" altLang="de-DE" sz="1750" b="1" dirty="0" err="1">
                <a:solidFill>
                  <a:srgbClr val="000099"/>
                </a:solidFill>
                <a:latin typeface="+mj-lt"/>
              </a:rPr>
              <a:t>portrétom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je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pri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nakláňaní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bankovky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vidieť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linky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dúhovej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farby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. </a:t>
            </a:r>
            <a:r>
              <a:rPr lang="en-US" altLang="de-DE" sz="1750" b="1" dirty="0" err="1">
                <a:solidFill>
                  <a:srgbClr val="000099"/>
                </a:solidFill>
                <a:latin typeface="+mj-lt"/>
              </a:rPr>
              <a:t>Smaragdové</a:t>
            </a:r>
            <a:r>
              <a:rPr lang="en-US" altLang="de-DE" sz="175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b="1" dirty="0" err="1">
                <a:solidFill>
                  <a:srgbClr val="000099"/>
                </a:solidFill>
                <a:latin typeface="+mj-lt"/>
              </a:rPr>
              <a:t>číslo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vytvára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svetelný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efekt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,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ktorý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sa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pohybuje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nahor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a 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nadol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.</a:t>
            </a:r>
            <a:endParaRPr lang="sk-SK" altLang="de-DE" sz="175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426356" y="3197737"/>
            <a:ext cx="521908" cy="665380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pic>
        <p:nvPicPr>
          <p:cNvPr id="4099" name="Picture 3" descr="O:\Kd2\ECB\Beratung\Direct Marketing\Euro 5 und 10 und 20 Euro School ppt\Praese Material\Seite8_Fre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6" y="2852936"/>
            <a:ext cx="2557772" cy="3996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Tilt_hinten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226" y="4005064"/>
            <a:ext cx="805278" cy="772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User\Desktop\Tilt_vorn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80" y="3125794"/>
            <a:ext cx="832624" cy="8068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10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de-DE" sz="4000" b="1" dirty="0" err="1">
                <a:solidFill>
                  <a:srgbClr val="000099"/>
                </a:solidFill>
                <a:latin typeface="+mj-lt"/>
              </a:rPr>
              <a:t>Ochranné</a:t>
            </a:r>
            <a:r>
              <a:rPr lang="en-GB" altLang="de-DE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altLang="de-DE" sz="4000" b="1" dirty="0" err="1">
                <a:solidFill>
                  <a:srgbClr val="000099"/>
                </a:solidFill>
                <a:latin typeface="+mj-lt"/>
              </a:rPr>
              <a:t>prvky</a:t>
            </a:r>
            <a:endParaRPr lang="sk-SK" altLang="de-DE" sz="40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6392967" y="2789080"/>
            <a:ext cx="594000" cy="2538000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7454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0" y="141288"/>
            <a:ext cx="9144000" cy="1323439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GB" altLang="de-DE" sz="4000" b="1" dirty="0" err="1">
                <a:solidFill>
                  <a:srgbClr val="000099"/>
                </a:solidFill>
                <a:latin typeface="+mj-lt"/>
              </a:rPr>
              <a:t>Daj</a:t>
            </a:r>
            <a:r>
              <a:rPr lang="en-GB" altLang="de-DE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altLang="de-DE" sz="4000" b="1" dirty="0" err="1">
                <a:solidFill>
                  <a:srgbClr val="000099"/>
                </a:solidFill>
                <a:latin typeface="+mj-lt"/>
              </a:rPr>
              <a:t>ochranné</a:t>
            </a:r>
            <a:r>
              <a:rPr lang="en-GB" altLang="de-DE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altLang="de-DE" sz="4000" b="1" dirty="0" err="1">
                <a:solidFill>
                  <a:srgbClr val="000099"/>
                </a:solidFill>
                <a:latin typeface="+mj-lt"/>
              </a:rPr>
              <a:t>prvky</a:t>
            </a:r>
            <a:r>
              <a:rPr lang="en-GB" altLang="de-DE" sz="4000" b="1" dirty="0">
                <a:solidFill>
                  <a:srgbClr val="000099"/>
                </a:solidFill>
                <a:latin typeface="+mj-lt"/>
              </a:rPr>
              <a:t> </a:t>
            </a:r>
          </a:p>
          <a:p>
            <a:pPr algn="ctr" eaLnBrk="1" hangingPunct="1">
              <a:spcBef>
                <a:spcPts val="0"/>
              </a:spcBef>
            </a:pPr>
            <a:r>
              <a:rPr lang="en-GB" altLang="de-DE" sz="4000" b="1" dirty="0" err="1">
                <a:solidFill>
                  <a:srgbClr val="000099"/>
                </a:solidFill>
                <a:latin typeface="+mj-lt"/>
              </a:rPr>
              <a:t>na</a:t>
            </a:r>
            <a:r>
              <a:rPr lang="en-GB" altLang="de-DE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altLang="de-DE" sz="4000" b="1" dirty="0" err="1">
                <a:solidFill>
                  <a:srgbClr val="000099"/>
                </a:solidFill>
                <a:latin typeface="+mj-lt"/>
              </a:rPr>
              <a:t>správne</a:t>
            </a:r>
            <a:r>
              <a:rPr lang="en-GB" altLang="de-DE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altLang="de-DE" sz="4000" b="1" dirty="0" err="1">
                <a:solidFill>
                  <a:srgbClr val="000099"/>
                </a:solidFill>
                <a:latin typeface="+mj-lt"/>
              </a:rPr>
              <a:t>miesto</a:t>
            </a:r>
            <a:r>
              <a:rPr lang="en-GB" altLang="de-DE" sz="4000" b="1" dirty="0">
                <a:solidFill>
                  <a:srgbClr val="000099"/>
                </a:solidFill>
                <a:latin typeface="+mj-lt"/>
              </a:rPr>
              <a:t>!</a:t>
            </a:r>
            <a:endParaRPr lang="sk-SK" altLang="de-DE" sz="40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4339" name="Text Box 58"/>
          <p:cNvSpPr txBox="1">
            <a:spLocks noChangeArrowheads="1"/>
          </p:cNvSpPr>
          <p:nvPr/>
        </p:nvSpPr>
        <p:spPr bwMode="auto">
          <a:xfrm>
            <a:off x="6134029" y="5445224"/>
            <a:ext cx="1368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de-DE" sz="1600" b="1" dirty="0" err="1">
                <a:solidFill>
                  <a:srgbClr val="000099"/>
                </a:solidFill>
                <a:latin typeface="+mj-lt"/>
              </a:rPr>
              <a:t>Vodoznak</a:t>
            </a:r>
            <a:endParaRPr lang="en-GB" altLang="de-DE" sz="16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4341" name="Text Box 22"/>
          <p:cNvSpPr txBox="1">
            <a:spLocks noChangeArrowheads="1"/>
          </p:cNvSpPr>
          <p:nvPr/>
        </p:nvSpPr>
        <p:spPr bwMode="auto">
          <a:xfrm>
            <a:off x="4355976" y="6281278"/>
            <a:ext cx="12674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de-DE" sz="1600" b="1" dirty="0">
                <a:solidFill>
                  <a:srgbClr val="000099"/>
                </a:solidFill>
                <a:latin typeface="+mj-lt"/>
              </a:rPr>
              <a:t>Hologram</a:t>
            </a:r>
          </a:p>
        </p:txBody>
      </p:sp>
      <p:sp>
        <p:nvSpPr>
          <p:cNvPr id="14342" name="Text Box 31"/>
          <p:cNvSpPr txBox="1">
            <a:spLocks noChangeArrowheads="1"/>
          </p:cNvSpPr>
          <p:nvPr/>
        </p:nvSpPr>
        <p:spPr bwMode="auto">
          <a:xfrm>
            <a:off x="527158" y="6074615"/>
            <a:ext cx="1403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de-DE" sz="1600" b="1" dirty="0" err="1">
                <a:solidFill>
                  <a:srgbClr val="000099"/>
                </a:solidFill>
                <a:latin typeface="+mj-lt"/>
              </a:rPr>
              <a:t>Vystupujúca</a:t>
            </a:r>
            <a:r>
              <a:rPr lang="en-GB" altLang="de-DE" sz="1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altLang="de-DE" sz="1600" b="1" dirty="0" err="1">
                <a:solidFill>
                  <a:srgbClr val="000099"/>
                </a:solidFill>
                <a:latin typeface="+mj-lt"/>
              </a:rPr>
              <a:t>tlač</a:t>
            </a:r>
            <a:endParaRPr lang="en-GB" altLang="de-DE" sz="16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4343" name="Text Box 58"/>
          <p:cNvSpPr txBox="1">
            <a:spLocks noChangeArrowheads="1"/>
          </p:cNvSpPr>
          <p:nvPr/>
        </p:nvSpPr>
        <p:spPr bwMode="auto">
          <a:xfrm>
            <a:off x="231179" y="4242991"/>
            <a:ext cx="20558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de-DE" sz="1600" b="1" dirty="0" err="1">
                <a:solidFill>
                  <a:srgbClr val="000099"/>
                </a:solidFill>
                <a:latin typeface="+mj-lt"/>
              </a:rPr>
              <a:t>Smaragdové</a:t>
            </a:r>
            <a:r>
              <a:rPr lang="en-GB" altLang="de-DE" sz="1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altLang="de-DE" sz="1600" b="1" dirty="0" err="1">
                <a:solidFill>
                  <a:srgbClr val="000099"/>
                </a:solidFill>
                <a:latin typeface="+mj-lt"/>
              </a:rPr>
              <a:t>číslo</a:t>
            </a:r>
            <a:endParaRPr lang="en-GB" altLang="de-DE" sz="16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6474779" y="6021288"/>
            <a:ext cx="1769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de-DE" sz="1600" b="1" dirty="0" err="1">
                <a:solidFill>
                  <a:srgbClr val="000099"/>
                </a:solidFill>
                <a:latin typeface="+mj-lt"/>
              </a:rPr>
              <a:t>Okienko</a:t>
            </a:r>
            <a:r>
              <a:rPr lang="en-GB" altLang="de-DE" sz="1600" b="1" dirty="0">
                <a:solidFill>
                  <a:srgbClr val="000099"/>
                </a:solidFill>
                <a:latin typeface="+mj-lt"/>
              </a:rPr>
              <a:t> s </a:t>
            </a:r>
            <a:r>
              <a:rPr lang="en-GB" altLang="de-DE" sz="1600" b="1" dirty="0" err="1">
                <a:solidFill>
                  <a:srgbClr val="000099"/>
                </a:solidFill>
                <a:latin typeface="+mj-lt"/>
              </a:rPr>
              <a:t>portrétom</a:t>
            </a:r>
            <a:endParaRPr lang="sk-SK" altLang="de-DE" sz="1600" b="1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17" name="Picture 3" descr="N:\User_ab_10062013\Boamah\ECB_DATEN\PNG\ECB_20euro_Full Banknote_back_578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2980"/>
            <a:ext cx="3693333" cy="19944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O:\Kd2\ECB\Beratung\Direct Marketing\Euro 5 und 10 und 20 Euro School ppt\Praese Material\Neu 2015 Freisteller\ECB_20euro_Full Banknote_front_57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8" y="1982463"/>
            <a:ext cx="3694291" cy="1994917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11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8200" name="Picture 8" descr="E:\Bilder\Sec_Feat_Stripe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643390"/>
            <a:ext cx="498454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E:\Bilder\Sec_Feat_Watermar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01" y="4569805"/>
            <a:ext cx="686680" cy="792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Bilder\Sec_Feat_Emerald_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82798"/>
            <a:ext cx="684000" cy="47774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E:\Bilder\Sec_Feat_Raised_Print_01.jpg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20" y="4682797"/>
            <a:ext cx="270000" cy="20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E:\Bilder\Sec_Feat_Stripe_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7618" r="6184" b="53775"/>
          <a:stretch/>
        </p:blipFill>
        <p:spPr bwMode="auto">
          <a:xfrm>
            <a:off x="8398611" y="5037826"/>
            <a:ext cx="442033" cy="5764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Bilder\Sec_Feat_Raised_Print_02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682797"/>
            <a:ext cx="201600" cy="202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ECB_20euro_Full Banknote_back_5787_Specimen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 t="7593" r="9015" b="7748"/>
          <a:stretch/>
        </p:blipFill>
        <p:spPr bwMode="auto">
          <a:xfrm>
            <a:off x="8243213" y="5949280"/>
            <a:ext cx="422844" cy="576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13 -0.00069 C -0.05798 0.00532 -0.09132 0.01642 -0.12569 0.02012 C -0.14392 0.01827 -0.16215 0.01804 -0.18055 0.01642 C -0.20052 0.01527 -0.22066 0.00093 -0.24062 -0.003 C -0.25347 -0.01272 -0.24132 -0.00439 -0.2526 -0.01064 C -0.25538 -0.01179 -0.25816 -0.01411 -0.26093 -0.01572 C -0.26215 -0.01619 -0.26458 -0.01781 -0.26458 -0.01757 C -0.26962 -0.02498 -0.27482 -0.03076 -0.27986 -0.03839 C -0.28073 -0.04301 -0.28125 -0.04787 -0.28177 -0.05273 C -0.28229 -0.05666 -0.28385 -0.05805 -0.28455 -0.06082 C -0.28593 -0.06568 -0.2868 -0.06961 -0.2875 -0.07562 C -0.28784 -0.08256 -0.28889 -0.09551 -0.28889 -0.09505 C -0.28889 -0.10268 -0.28837 -0.14662 -0.28559 -0.15772 C -0.2842 -0.1635 -0.28159 -0.16674 -0.27986 -0.17299 C -0.27778 -0.18247 -0.27934 -0.17923 -0.27552 -0.18247 C -0.26805 -0.19843 -0.26007 -0.20513 -0.25104 -0.20768 C -0.21962 -0.23381 -0.1467 -0.20999 -0.14566 -0.20999 C -0.13455 -0.20791 -0.12378 -0.20675 -0.11302 -0.20259 C -0.08055 -0.20513 -0.04913 -0.21323 -0.01684 -0.21485 C -0.00868 -0.2167 -0.00191 -0.21924 0.00591 -0.22294 C 0.01233 -0.22965 0.01945 -0.23219 0.02622 -0.2352 C 0.03177 -0.25023 0.03125 -0.24792 0.03368 -0.26503 C 0.03386 -0.27035 0.03559 -0.28029 0.03559 -0.28006 C 0.03351 -0.29486 0.02535 -0.30805 0.01979 -0.31244 C 0.0158 -0.31961 0.01268 -0.32447 0.00868 -0.33025 C 0.00573 -0.3351 0.00209 -0.33626 -0.00034 -0.34251 C -0.01076 -0.36771 -0.0026 -0.34829 -0.00764 -0.36517 C -0.01076 -0.37558 -0.01857 -0.37581 -0.01857 -0.38899 " pathEditMode="relative" rAng="0" ptsTypes="ffffffffffffffffffffffffffff">
                                      <p:cBhvr>
                                        <p:cTn id="14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-18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4 0.0118 C -0.04219 0.01296 -0.0467 0.01342 -0.05417 0.01712 C -0.17604 0.01619 -0.29497 0.01619 -0.4165 0.00833 C -0.44775 0.00347 -0.47969 0.00417 -0.51094 0.00324 C -0.53438 -0.00508 -0.56111 -0.00485 -0.58542 -0.00717 C -0.59358 -0.00948 -0.59966 -0.01133 -0.60868 -0.01248 C -0.63889 -0.02197 -0.66927 -0.02382 -0.69948 -0.03654 C -0.70313 -0.04 -0.70712 -0.04347 -0.71094 -0.04694 C -0.71233 -0.0481 -0.71493 -0.05041 -0.71493 -0.05018 C -0.72379 -0.06799 -0.72361 -0.08695 -0.72657 -0.10754 C -0.72466 -0.1184 -0.72275 -0.14038 -0.72275 -0.14014 C -0.72379 -0.18085 -0.7257 -0.22155 -0.72014 -0.26156 C -0.7191 -0.30804 -0.71736 -0.33926 -0.71094 -0.38251 C -0.70903 -0.395 -0.70903 -0.40818 -0.70191 -0.4172 C -0.69948 -0.42738 -0.69636 -0.43408 -0.6915 -0.4431 C -0.69063 -0.44472 -0.68872 -0.44519 -0.68768 -0.44657 C -0.68507 -0.45004 -0.68368 -0.45513 -0.68108 -0.4586 C -0.6757 -0.46577 -0.66927 -0.47294 -0.66198 -0.47594 C -0.64792 -0.47502 -0.63768 -0.47502 -0.62552 -0.46901 C -0.62049 -0.45883 -0.61962 -0.45675 -0.61788 -0.44495 C -0.61806 -0.41951 -0.61806 -0.39408 -0.61875 -0.36864 C -0.61875 -0.36632 -0.62014 -0.36424 -0.62032 -0.36193 C -0.62257 -0.3469 -0.62049 -0.35198 -0.62275 -0.33233 C -0.62361 -0.32701 -0.62552 -0.31683 -0.62552 -0.3166 C -0.62483 -0.31221 -0.62483 -0.30758 -0.62413 -0.30296 C -0.62101 -0.28538 -0.62153 -0.2981 -0.62153 -0.28908 " pathEditMode="relative" rAng="0" ptsTypes="fffffffffffffffffffffffff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70" y="-24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67 1.23034E-6 C 0.03767 0.02081 0.03767 0.0525 0.05121 0.0673 C 0.0526 0.07262 0.05277 0.07585 0.05642 0.08002 C 0.05937 0.08279 0.0618 0.08164 0.06441 0.08511 C 0.07048 0.0932 0.06475 0.08973 0.07204 0.09204 C 0.07413 0.09551 0.07586 0.10014 0.07951 0.10338 C 0.08559 0.10962 0.09583 0.11008 0.10434 0.11401 C 0.11215 0.11956 0.12152 0.1265 0.13177 0.13066 C 0.14079 0.13437 0.14965 0.13691 0.15902 0.13922 C 0.17395 0.14662 0.19947 0.14454 0.21145 0.145 C 0.24861 0.15356 0.28784 0.1561 0.32552 0.15749 C 0.38107 0.16582 0.43715 0.1642 0.49218 0.16559 C 0.50833 0.16744 0.52378 0.1679 0.54132 0.17114 C 0.55399 0.16906 0.56527 0.16859 0.57708 0.1679 C 0.5835 0.16767 0.5809 0.16721 0.58507 0.16443 C 0.58923 0.16212 0.5967 0.16165 0.59895 0.16142 C 0.60572 0.15888 0.6118 0.15425 0.61788 0.1531 C 0.625 0.14847 0.63246 0.145 0.6401 0.14315 C 0.64618 0.142 0.65295 0.14177 0.65954 0.13737 C 0.66302 0.13575 0.66632 0.13251 0.66875 0.13066 C 0.67309 0.12881 0.67795 0.12835 0.68211 0.1265 C 0.6875 0.12165 0.69305 0.12026 0.69878 0.11679 C 0.70798 0.11193 0.71597 0.10708 0.72517 0.10338 C 0.73211 0.10037 0.73281 0.09528 0.73628 0.09089 C 0.74097 0.08696 0.74427 0.08511 0.74913 0.08256 C 0.75138 0.07817 0.75451 0.07354 0.75729 0.06869 C 0.75954 0.06082 0.76232 0.05828 0.76718 0.0525 C 0.77222 0.04579 0.77378 0.03746 0.77812 0.03029 C 0.77916 0.02382 0.78142 0.01734 0.78385 0.0111 C 0.78454 0.00301 0.78593 -0.00509 0.78836 -0.01226 C 0.7901 -0.02914 0.79427 -0.04579 0.79895 -0.06198 C 0.80243 -0.07308 0.80069 -0.06198 0.80243 -0.07308 C 0.80468 -0.09297 0.80798 -0.11286 0.8125 -0.13159 C 0.81423 -0.17946 0.821 -0.22826 0.80781 -0.27428 C 0.80503 -0.28307 0.80329 -0.29348 0.8 -0.30181 C 0.79826 -0.30712 0.79548 -0.31198 0.79322 -0.3173 L 0.79322 -0.31707 C 0.79045 -0.32401 0.78975 -0.32724 0.78593 -0.33372 C 0.78489 -0.33488 0.78385 -0.33765 0.78385 -0.33742 C 0.7809 -0.35153 0.76996 -0.358 0.76128 -0.3654 C 0.7552 -0.3698 0.75086 -0.37257 0.74392 -0.37627 C 0.73454 -0.38205 0.74982 -0.36749 0.72934 -0.38344 C 0.72795 -0.38437 0.72691 -0.38552 0.72517 -0.38576 C 0.72066 -0.38761 0.71545 -0.38807 0.7118 -0.39015 C 0.70312 -0.39431 0.69809 -0.39639 0.68854 -0.39824 C 0.67534 -0.4068 0.69687 -0.39431 0.6625 -0.40541 C 0.65156 -0.40888 0.6401 -0.41166 0.63003 -0.41374 C 0.61388 -0.4186 0.62795 -0.41513 0.60295 -0.41767 C 0.5875 -0.41883 0.57204 -0.42368 0.55711 -0.42623 C 0.53402 -0.4334 0.50677 -0.42785 0.48541 -0.42738 C 0.44236 -0.42785 0.35364 -0.42114 0.30225 -0.43316 C 0.25625 -0.43224 0.21111 -0.4334 0.16441 -0.43039 C 0.1552 -0.42877 0.14461 -0.42438 0.13576 -0.42183 C 0.12986 -0.41836 0.12569 -0.41328 0.11996 -0.41096 C 0.11458 -0.4068 0.11111 -0.40125 0.10642 -0.3957 C 0.10538 -0.39107 0.10503 -0.38761 0.1026 -0.38344 C 0.10104 -0.37835 0.09895 -0.37419 0.09652 -0.36957 C 0.09548 -0.358 0.09253 -0.34736 0.08836 -0.33765 C 0.08489 -0.3173 0.07569 -0.30088 0.06701 -0.28423 C 0.06336 -0.26966 0.06927 -0.29117 0.06354 -0.2759 C 0.05937 -0.26573 0.0585 -0.25463 0.05503 -0.24445 C 0.05468 -0.24052 0.05451 -0.23682 0.05364 -0.23312 C 0.05347 -0.23034 0.05225 -0.22502 0.05225 -0.22479 C 0.05034 -0.20976 0.04409 -0.1945 0.04409 -0.179 " pathEditMode="relative" rAng="0" ptsTypes="fffffffffffffffffffffffffffffffffffFffffffffffffffffffffffffffff">
                                      <p:cBhvr>
                                        <p:cTn id="3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67" y="-131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0532 C -0.02673 -0.00023 -0.0592 -0.00879 -0.09236 -0.01226 C -0.15208 -0.01873 -0.21232 -0.02104 -0.27256 -0.02428 C -0.3335 -0.02336 -0.3927 -0.02197 -0.45347 -0.02613 C -0.46319 -0.02752 -0.47274 -0.02914 -0.48159 -0.03284 C -0.48454 -0.03399 -0.48715 -0.03515 -0.48993 -0.03631 C -0.49097 -0.037 -0.49375 -0.03816 -0.49375 -0.03793 C -0.49895 -0.04533 -0.50659 -0.04787 -0.51128 -0.05527 C -0.51614 -0.06313 -0.51909 -0.07447 -0.52343 -0.08302 C -0.52465 -0.08719 -0.52656 -0.09089 -0.52743 -0.09505 C -0.52795 -0.09852 -0.52795 -0.10199 -0.52847 -0.10546 C -0.52899 -0.10707 -0.52916 -0.10892 -0.52916 -0.11078 C -0.52847 -0.13806 -0.52361 -0.1642 -0.51649 -0.1901 C -0.51684 -0.22132 -0.51458 -0.29486 -0.5217 -0.33811 C -0.521 -0.34898 -0.52222 -0.36332 -0.51267 -0.36979 L -0.52829 -0.39362 " pathEditMode="relative" rAng="0" ptsTypes="ffffffffffffffAf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58" y="-19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5 -0.00046 C -0.38646 0.00347 -0.74809 0.0074 -0.78958 -0.03677 C -0.83107 -0.08094 -0.35017 -0.18432 -0.27396 -0.26503 C -0.19774 -0.34575 -0.32257 -0.4778 -0.33246 -0.52105 " pathEditMode="relative" ptsTypes="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-0.00578 C 0.29688 -0.003 0.5842 -4.83811E-6 0.62656 -0.03006 C 0.66893 -0.06012 0.28733 -0.13159 0.26424 -0.1857 C 0.24115 -0.23982 0.50434 -0.32053 0.4875 -0.35522 C 0.47066 -0.38991 0.23056 -0.38644 0.16285 -0.39454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1" y="-19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46 C -0.01076 0.00462 -0.02118 0.00855 -0.03159 0.01295 C -0.046 0.01202 -0.06041 0.01249 -0.0743 0.00902 C -0.09496 0.00439 -0.11475 -0.00555 -0.13559 -0.01064 C -0.14322 -0.0155 -0.15017 -0.0229 -0.15816 -0.02683 C -0.16822 -0.03862 -0.16753 -0.05504 -0.17829 -0.06429 C -0.18107 -0.07701 -0.17916 -0.08997 -0.18385 -0.10199 C -0.18298 -0.11702 -0.18385 -0.13483 -0.17691 -0.14824 C -0.17482 -0.15773 -0.17048 -0.16813 -0.16684 -0.17692 C -0.1651 -0.18085 -0.16111 -0.18779 -0.16111 -0.18756 C -0.1592 -0.19473 -0.15798 -0.20167 -0.15694 -0.20907 C -0.15763 -0.21531 -0.15763 -0.22734 -0.16267 -0.23243 C -0.16562 -0.2352 -0.16961 -0.23497 -0.17256 -0.23751 C -0.17604 -0.24075 -0.17743 -0.24399 -0.17968 -0.24862 C -0.17881 -0.26665 -0.18038 -0.29186 -0.17534 -0.30921 C -0.17638 -0.32516 -0.17552 -0.34043 -0.18246 -0.35384 C -0.17864 -0.36957 -0.17691 -0.37836 -0.17691 -0.39501 " pathEditMode="relative" rAng="0" ptsTypes="ffffffffffffffffA">
                                      <p:cBhvr>
                                        <p:cTn id="70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4" y="-19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1" grpId="0"/>
      <p:bldP spid="14342" grpId="0"/>
      <p:bldP spid="14343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O:\Kd2\ECB\Beratung\Direct Marketing\Euro 5 und 10 und 20 Euro School ppt\Praese Material\Neu 2015 Freisteller\Karte_mit_Inseln_GruenGoldHellgrau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1" t="-507" r="21505" b="16856"/>
          <a:stretch/>
        </p:blipFill>
        <p:spPr bwMode="auto">
          <a:xfrm>
            <a:off x="1224397" y="-27383"/>
            <a:ext cx="791960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4000" dirty="0">
                <a:latin typeface="+mj-lt"/>
              </a:rPr>
              <a:t> </a:t>
            </a:r>
            <a:r>
              <a:rPr lang="it-IT" altLang="de-DE" sz="4000" b="1" dirty="0" err="1">
                <a:solidFill>
                  <a:srgbClr val="000099"/>
                </a:solidFill>
                <a:latin typeface="+mj-lt"/>
              </a:rPr>
              <a:t>Kto</a:t>
            </a:r>
            <a:r>
              <a:rPr lang="it-IT" altLang="de-DE" sz="4000" b="1" dirty="0">
                <a:solidFill>
                  <a:srgbClr val="000099"/>
                </a:solidFill>
                <a:latin typeface="+mj-lt"/>
              </a:rPr>
              <a:t> sa </a:t>
            </a:r>
            <a:r>
              <a:rPr lang="it-IT" altLang="de-DE" sz="4000" b="1" dirty="0" err="1">
                <a:solidFill>
                  <a:srgbClr val="000099"/>
                </a:solidFill>
                <a:latin typeface="+mj-lt"/>
              </a:rPr>
              <a:t>stará</a:t>
            </a:r>
            <a:r>
              <a:rPr lang="it-IT" altLang="de-DE" sz="4000" b="1" dirty="0">
                <a:solidFill>
                  <a:srgbClr val="000099"/>
                </a:solidFill>
                <a:latin typeface="+mj-lt"/>
              </a:rPr>
              <a:t> o euro? </a:t>
            </a:r>
            <a:endParaRPr lang="it-IT" altLang="de-DE" sz="4000" b="1" cap="all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6149" name="AutoShape 25" descr="cent_1_com"/>
          <p:cNvSpPr>
            <a:spLocks noChangeAspect="1" noChangeArrowheads="1"/>
          </p:cNvSpPr>
          <p:nvPr/>
        </p:nvSpPr>
        <p:spPr bwMode="auto">
          <a:xfrm>
            <a:off x="1600200" y="5267325"/>
            <a:ext cx="37147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>
              <a:latin typeface="+mj-lt"/>
            </a:endParaRPr>
          </a:p>
        </p:txBody>
      </p:sp>
      <p:sp>
        <p:nvSpPr>
          <p:cNvPr id="6150" name="AutoShape 27" descr="cent_1_com"/>
          <p:cNvSpPr>
            <a:spLocks noChangeAspect="1" noChangeArrowheads="1"/>
          </p:cNvSpPr>
          <p:nvPr/>
        </p:nvSpPr>
        <p:spPr bwMode="auto">
          <a:xfrm>
            <a:off x="2714625" y="1571625"/>
            <a:ext cx="37147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>
              <a:latin typeface="+mj-lt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48264" y="6555481"/>
            <a:ext cx="2133600" cy="329903"/>
          </a:xfrm>
        </p:spPr>
        <p:txBody>
          <a:bodyPr/>
          <a:lstStyle/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12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3" name="Picture 2" descr="N:\User_ab_10062013\Jakobi Zsuzsanna\NCBs\Banca dItali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49" y="5211149"/>
            <a:ext cx="652900" cy="27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N:\User_ab_10062013\Jakobi Zsuzsanna\NCBs\Banco de Espan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75" y="5234961"/>
            <a:ext cx="617800" cy="44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:\User_ab_10062013\Jakobi Zsuzsanna\NCBs\Banco de Portug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478" y="5635972"/>
            <a:ext cx="718419" cy="19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:\User_ab_10062013\Jakobi Zsuzsanna\NCBs\Bank of Greec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4" y="5602981"/>
            <a:ext cx="540101" cy="29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:\User_ab_10062013\Jakobi Zsuzsanna\NCBs\Banka Slovenij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418" y="4528911"/>
            <a:ext cx="372186" cy="34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:\User_ab_10062013\Jakobi Zsuzsanna\NCBs\Banque centrale  du Luxembour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062" y="3898391"/>
            <a:ext cx="517885" cy="29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:\User_ab_10062013\Jakobi Zsuzsanna\NCBs\Banque de Franc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463" y="4323143"/>
            <a:ext cx="489808" cy="34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N:\User_ab_10062013\Jakobi Zsuzsanna\NCBs\Central Bank of Cypru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864" y="5981697"/>
            <a:ext cx="590332" cy="35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:\User_ab_10062013\Jakobi Zsuzsanna\NCBs\Central Bank of Ireland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723" y="3276377"/>
            <a:ext cx="376336" cy="4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N:\User_ab_10062013\Jakobi Zsuzsanna\NCBs\Central Bank of Malt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94" y="5896274"/>
            <a:ext cx="495547" cy="31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:\User_ab_10062013\Jakobi Zsuzsanna\NCBs\De Nederlandsche Bank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22" y="3428999"/>
            <a:ext cx="550680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N:\User_ab_10062013\Jakobi Zsuzsanna\NCBs\Deutsche Bundesbank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28" y="3503483"/>
            <a:ext cx="681441" cy="3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:\User_ab_10062013\Jakobi Zsuzsanna\NCBs\Eesti Pank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01" y="2183477"/>
            <a:ext cx="576064" cy="41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N:\User_ab_10062013\Jakobi Zsuzsanna\NCBs\EUROPEAN CENTRAL BANK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976" y="3889870"/>
            <a:ext cx="670627" cy="43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:\User_ab_10062013\Jakobi Zsuzsanna\NCBs\LATVIJAS BANKA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57" y="2601448"/>
            <a:ext cx="716022" cy="31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N:\User_ab_10062013\Jakobi Zsuzsanna\NCBs\Lietuvos bankas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114" y="2949037"/>
            <a:ext cx="535165" cy="26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:\User_ab_10062013\Jakobi Zsuzsanna\NCBs\Narodna banka Slovenska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83" y="3875704"/>
            <a:ext cx="412491" cy="41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N:\User_ab_10062013\Jakobi Zsuzsanna\NCBs\Nationale Bank van Belgie_Banque Nationale de Belgique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96" y="3781132"/>
            <a:ext cx="558829" cy="26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N:\User_ab_10062013\Jakobi Zsuzsanna\NCBs\Oesterreichische  Nationalbank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371" y="4166155"/>
            <a:ext cx="590425" cy="31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N:\User_ab_10062013\Jakobi Zsuzsanna\NCBs\Suomen Pankki – Finlands Bank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68" y="1579040"/>
            <a:ext cx="608534" cy="34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O:\Kd2\ECB\Beratung\Direct Marketing\Euro 5 und 10 und 20 Euro School ppt\Praese Material\Legenden\Legende_SK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360000"/>
            <a:ext cx="123247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O:\Kd2\ECB\Beratung\Direct Marketing\Euro 5 und 10 und 20 Euro School ppt\Praese Material\Inseln\Inseln_SK.pn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8"/>
          <a:stretch/>
        </p:blipFill>
        <p:spPr bwMode="auto">
          <a:xfrm>
            <a:off x="108001" y="4320000"/>
            <a:ext cx="369477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79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O:\Kd2\ECB\Beratung\Direct Marketing\Euro 5 und 10 und 20 Euro School ppt\Praese Material\Neu 2015 Freisteller\Karte_mit_Inseln_GruenGoldHellgrau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1" t="-507" r="21505" b="16856"/>
          <a:stretch/>
        </p:blipFill>
        <p:spPr bwMode="auto">
          <a:xfrm>
            <a:off x="1224397" y="-27383"/>
            <a:ext cx="791960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4000" dirty="0">
                <a:latin typeface="+mj-lt"/>
              </a:rPr>
              <a:t> </a:t>
            </a:r>
            <a:r>
              <a:rPr lang="de-DE" altLang="de-DE" sz="4000" b="1" dirty="0" err="1">
                <a:solidFill>
                  <a:srgbClr val="000099"/>
                </a:solidFill>
                <a:latin typeface="+mj-lt"/>
              </a:rPr>
              <a:t>Eurové</a:t>
            </a:r>
            <a:r>
              <a:rPr lang="de-DE" altLang="de-DE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de-DE" altLang="de-DE" sz="4000" b="1" dirty="0" err="1">
                <a:solidFill>
                  <a:srgbClr val="000099"/>
                </a:solidFill>
                <a:latin typeface="+mj-lt"/>
              </a:rPr>
              <a:t>mince</a:t>
            </a:r>
            <a:endParaRPr lang="de-DE" altLang="de-DE" sz="4000" b="1" cap="all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6149" name="AutoShape 25" descr="cent_1_com"/>
          <p:cNvSpPr>
            <a:spLocks noChangeAspect="1" noChangeArrowheads="1"/>
          </p:cNvSpPr>
          <p:nvPr/>
        </p:nvSpPr>
        <p:spPr bwMode="auto">
          <a:xfrm>
            <a:off x="1600200" y="5267325"/>
            <a:ext cx="37147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>
              <a:latin typeface="+mj-lt"/>
            </a:endParaRPr>
          </a:p>
        </p:txBody>
      </p:sp>
      <p:sp>
        <p:nvSpPr>
          <p:cNvPr id="6150" name="AutoShape 27" descr="cent_1_com"/>
          <p:cNvSpPr>
            <a:spLocks noChangeAspect="1" noChangeArrowheads="1"/>
          </p:cNvSpPr>
          <p:nvPr/>
        </p:nvSpPr>
        <p:spPr bwMode="auto">
          <a:xfrm>
            <a:off x="2714625" y="1571625"/>
            <a:ext cx="37147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>
              <a:latin typeface="+mj-lt"/>
            </a:endParaRPr>
          </a:p>
        </p:txBody>
      </p:sp>
      <p:pic>
        <p:nvPicPr>
          <p:cNvPr id="13" name="Picture 29" descr="EUR 2_com-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872" y="1268760"/>
            <a:ext cx="790994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5" descr="EUR 1_com-n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509" y="2141974"/>
            <a:ext cx="71903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4" descr="cent 50_com-n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18" y="2961024"/>
            <a:ext cx="684948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3" descr="cent 20_com-ne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3717104"/>
            <a:ext cx="648000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2" descr="cent 10_com-ne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504" y="4437112"/>
            <a:ext cx="57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1" descr="cent 5_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333" y="5085184"/>
            <a:ext cx="502874" cy="50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 descr="cent 2_c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307" y="5661248"/>
            <a:ext cx="398850" cy="3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8" descr="cent 1_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867" y="6131407"/>
            <a:ext cx="356815" cy="3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O:\Kd2\ECB\Beratung\Direct Marketing\Euro 5 und 10 und 20 Euro School ppt\Praese Material\Neu 2015 Freisteller\Sprechblas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8164" flipH="1">
            <a:off x="-122411" y="1012956"/>
            <a:ext cx="2062179" cy="239714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11"/>
          <p:cNvSpPr/>
          <p:nvPr/>
        </p:nvSpPr>
        <p:spPr>
          <a:xfrm>
            <a:off x="-381312" y="1268760"/>
            <a:ext cx="216024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  <a:buClr>
                <a:srgbClr val="FF9900"/>
              </a:buClr>
              <a:buSzPct val="205000"/>
            </a:pPr>
            <a:r>
              <a:rPr lang="en-IE" altLang="de-DE" b="1" dirty="0">
                <a:solidFill>
                  <a:srgbClr val="000099"/>
                </a:solidFill>
                <a:latin typeface="+mj-lt"/>
              </a:rPr>
              <a:t>Z </a:t>
            </a:r>
            <a:r>
              <a:rPr lang="en-IE" altLang="de-DE" b="1" dirty="0" err="1">
                <a:solidFill>
                  <a:srgbClr val="000099"/>
                </a:solidFill>
                <a:latin typeface="+mj-lt"/>
              </a:rPr>
              <a:t>ktorých</a:t>
            </a:r>
            <a:r>
              <a:rPr lang="en-IE" altLang="de-DE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IE" altLang="de-DE" b="1" dirty="0" err="1">
                <a:solidFill>
                  <a:srgbClr val="000099"/>
                </a:solidFill>
                <a:latin typeface="+mj-lt"/>
              </a:rPr>
              <a:t>krajín</a:t>
            </a:r>
            <a:r>
              <a:rPr lang="en-IE" altLang="de-DE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IE" altLang="de-DE" b="1" dirty="0" err="1">
                <a:solidFill>
                  <a:srgbClr val="000099"/>
                </a:solidFill>
                <a:latin typeface="+mj-lt"/>
              </a:rPr>
              <a:t>pochádzajú</a:t>
            </a:r>
            <a:r>
              <a:rPr lang="en-IE" altLang="de-DE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IE" altLang="de-DE" b="1" dirty="0" err="1">
                <a:solidFill>
                  <a:srgbClr val="000099"/>
                </a:solidFill>
                <a:latin typeface="+mj-lt"/>
              </a:rPr>
              <a:t>jednotlivé</a:t>
            </a:r>
            <a:r>
              <a:rPr lang="en-IE" altLang="de-DE" b="1" dirty="0">
                <a:solidFill>
                  <a:srgbClr val="000099"/>
                </a:solidFill>
                <a:latin typeface="+mj-lt"/>
              </a:rPr>
              <a:t> mince? </a:t>
            </a:r>
          </a:p>
        </p:txBody>
      </p:sp>
      <p:pic>
        <p:nvPicPr>
          <p:cNvPr id="3074" name="Picture 2" descr="O:\Kd2\ECB\Beratung\Direct Marketing\Euro 5 und 10 und 20 Euro School ppt\Praese Material\Coins png\AT01EURO_200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99" y="4026458"/>
            <a:ext cx="459918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O:\Kd2\ECB\Beratung\Direct Marketing\Euro 5 und 10 und 20 Euro School ppt\Praese Material\Coins png\BE01EURO_2014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60" y="3609080"/>
            <a:ext cx="46575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:\Kd2\ECB\Beratung\Direct Marketing\Euro 5 und 10 und 20 Euro School ppt\Praese Material\Coins png\CY01EURO_200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060098"/>
            <a:ext cx="466336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O:\Kd2\ECB\Beratung\Direct Marketing\Euro 5 und 10 und 20 Euro School ppt\Praese Material\Coins png\DE01EURO_200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29" y="3537064"/>
            <a:ext cx="459197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:\Kd2\ECB\Beratung\Direct Marketing\Euro 5 und 10 und 20 Euro School ppt\Praese Material\Coins png\EE01EURO_201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593" y="2168920"/>
            <a:ext cx="467723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O:\Kd2\ECB\Beratung\Direct Marketing\Euro 5 und 10 und 20 Euro School ppt\Praese Material\Coins png\ES01EURO_201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21" y="5287876"/>
            <a:ext cx="45815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:\Kd2\ECB\Beratung\Direct Marketing\Euro 5 und 10 und 20 Euro School ppt\Praese Material\Coins png\FI01EURO_1999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72" y="1394760"/>
            <a:ext cx="462095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O:\Kd2\ECB\Beratung\Direct Marketing\Euro 5 und 10 und 20 Euro School ppt\Praese Material\Coins png\FR01EURO_1999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61" y="4329152"/>
            <a:ext cx="459905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O:\Kd2\ECB\Beratung\Direct Marketing\Euro 5 und 10 und 20 Euro School ppt\Praese Material\Coins png\GR01EURO_200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40" y="5391248"/>
            <a:ext cx="46282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O:\Kd2\ECB\Beratung\Direct Marketing\Euro 5 und 10 und 20 Euro School ppt\Praese Material\Coins png\IE01EURO_200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381" y="3375564"/>
            <a:ext cx="459956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O:\Kd2\ECB\Beratung\Direct Marketing\Euro 5 und 10 und 20 Euro School ppt\Praese Material\Coins png\IT01EURO_2002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669" y="5073064"/>
            <a:ext cx="459893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:\Kd2\ECB\Beratung\Direct Marketing\Euro 5 und 10 und 20 Euro School ppt\Praese Material\Coins png\LT01EURO_2015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183" y="2812931"/>
            <a:ext cx="477376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Kd2\ECB\Beratung\Direct Marketing\Euro 5 und 10 und 20 Euro School ppt\Praese Material\Coins png\LU01EURO_2002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56" y="4113128"/>
            <a:ext cx="45993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Kd2\ECB\Beratung\Direct Marketing\Euro 5 und 10 und 20 Euro School ppt\Praese Material\Coins png\LV01EURO_2014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11" y="2606483"/>
            <a:ext cx="468247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:\Kd2\ECB\Beratung\Direct Marketing\Euro 5 und 10 und 20 Euro School ppt\Praese Material\Coins png\MT01EURO_2008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28" y="5860673"/>
            <a:ext cx="463087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:\Kd2\ECB\Beratung\Direct Marketing\Euro 5 und 10 und 20 Euro School ppt\Praese Material\Coins png\NL01EURO_2014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53" y="3105024"/>
            <a:ext cx="469849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O:\Kd2\ECB\Beratung\Direct Marketing\Euro 5 und 10 und 20 Euro School ppt\Praese Material\Coins png\PT01EURO_2002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69" y="5391248"/>
            <a:ext cx="459931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:\Kd2\ECB\Beratung\Direct Marketing\Euro 5 und 10 und 20 Euro School ppt\Praese Material\Coins png\SK01EURO_2009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29" y="3897104"/>
            <a:ext cx="466419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O:\Kd2\ECB\Beratung\Direct Marketing\Euro 5 und 10 und 20 Euro School ppt\Praese Material\Coins png\SL01EURO_2007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220" y="4545112"/>
            <a:ext cx="476026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User\Desktop\Alex_gedreht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2016"/>
            <a:ext cx="1905154" cy="42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948264" y="6555481"/>
            <a:ext cx="2133600" cy="329903"/>
          </a:xfrm>
        </p:spPr>
        <p:txBody>
          <a:bodyPr/>
          <a:lstStyle/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2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39" name="Picture 2" descr="O:\Kd2\ECB\Beratung\Direct Marketing\Euro 5 und 10 und 20 Euro School ppt\Praese Material\Legenden\Legende_SK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" y="360000"/>
            <a:ext cx="123247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O:\Kd2\ECB\Beratung\Direct Marketing\Euro 5 und 10 und 20 Euro School ppt\Praese Material\Inseln\Inseln_SK.png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8"/>
          <a:stretch/>
        </p:blipFill>
        <p:spPr bwMode="auto">
          <a:xfrm>
            <a:off x="108001" y="4320000"/>
            <a:ext cx="369477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2276872"/>
            <a:ext cx="2880000" cy="338554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Klasika</a:t>
            </a:r>
            <a:endParaRPr lang="en-GB" sz="16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0" name="Content Placeholder 19"/>
          <p:cNvSpPr txBox="1">
            <a:spLocks noGrp="1"/>
          </p:cNvSpPr>
          <p:nvPr>
            <p:ph idx="1"/>
          </p:nvPr>
        </p:nvSpPr>
        <p:spPr>
          <a:xfrm>
            <a:off x="4954880" y="4132162"/>
            <a:ext cx="2880000" cy="338554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Románsky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sloh</a:t>
            </a:r>
            <a:endParaRPr lang="en-GB" sz="16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3" name="Content Placeholder 19"/>
          <p:cNvSpPr txBox="1">
            <a:spLocks/>
          </p:cNvSpPr>
          <p:nvPr/>
        </p:nvSpPr>
        <p:spPr>
          <a:xfrm>
            <a:off x="5004048" y="6093296"/>
            <a:ext cx="2880000" cy="338554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sz="1600" b="1" kern="0" dirty="0" err="1">
                <a:solidFill>
                  <a:srgbClr val="000099"/>
                </a:solidFill>
                <a:latin typeface="+mj-lt"/>
              </a:rPr>
              <a:t>Gotika</a:t>
            </a:r>
            <a:endParaRPr lang="en-GB" sz="1600" b="1" kern="0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3074" name="Picture 2" descr="O:\Kd2\ECB\Beratung\Direct Marketing\Euro 5 und 10 und 20 Euro School ppt\Praese Material\Neu 2015 Freisteller\Seite8_Ann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897"/>
          <a:stretch/>
        </p:blipFill>
        <p:spPr bwMode="auto">
          <a:xfrm>
            <a:off x="32865" y="2263110"/>
            <a:ext cx="2450903" cy="462227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0" y="180000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4000" dirty="0">
                <a:latin typeface="+mj-lt"/>
              </a:rPr>
              <a:t> </a:t>
            </a:r>
            <a:r>
              <a:rPr lang="de-DE" altLang="de-DE" sz="4000" b="1" dirty="0" err="1">
                <a:solidFill>
                  <a:srgbClr val="000099"/>
                </a:solidFill>
                <a:latin typeface="+mj-lt"/>
              </a:rPr>
              <a:t>Eurové</a:t>
            </a:r>
            <a:r>
              <a:rPr lang="de-DE" altLang="de-DE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de-DE" altLang="de-DE" sz="4000" b="1" dirty="0" err="1">
                <a:solidFill>
                  <a:srgbClr val="000099"/>
                </a:solidFill>
                <a:latin typeface="+mj-lt"/>
              </a:rPr>
              <a:t>bankovky</a:t>
            </a:r>
            <a:r>
              <a:rPr lang="de-DE" altLang="de-DE" sz="4000" b="1" dirty="0">
                <a:solidFill>
                  <a:srgbClr val="000099"/>
                </a:solidFill>
                <a:latin typeface="+mj-lt"/>
              </a:rPr>
              <a:t> </a:t>
            </a:r>
          </a:p>
        </p:txBody>
      </p:sp>
      <p:pic>
        <p:nvPicPr>
          <p:cNvPr id="22" name="Picture 4" descr="O:\Kd2\ECB\Beratung\Direct Marketing\Euro 5 und 10 und 20 Euro School ppt\Praese Material\Neu 2015 Freisteller\Sprechbla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0735">
            <a:off x="1483596" y="1082299"/>
            <a:ext cx="2850992" cy="227485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2"/>
          <p:cNvSpPr/>
          <p:nvPr/>
        </p:nvSpPr>
        <p:spPr>
          <a:xfrm>
            <a:off x="1620985" y="1456787"/>
            <a:ext cx="252028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90000"/>
              </a:lnSpc>
              <a:buClr>
                <a:srgbClr val="FF9900"/>
              </a:buClr>
              <a:buSzPct val="205000"/>
            </a:pPr>
            <a:r>
              <a:rPr lang="en-IE" altLang="de-DE" b="1" dirty="0" err="1">
                <a:solidFill>
                  <a:srgbClr val="000099"/>
                </a:solidFill>
                <a:latin typeface="+mj-lt"/>
              </a:rPr>
              <a:t>Každá</a:t>
            </a:r>
            <a:r>
              <a:rPr lang="en-IE" altLang="de-DE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IE" altLang="de-DE" b="1" dirty="0" err="1">
                <a:solidFill>
                  <a:srgbClr val="000099"/>
                </a:solidFill>
                <a:latin typeface="+mj-lt"/>
              </a:rPr>
              <a:t>bankovka</a:t>
            </a:r>
            <a:r>
              <a:rPr lang="en-IE" altLang="de-DE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IE" altLang="de-DE" b="1" dirty="0" err="1">
                <a:solidFill>
                  <a:srgbClr val="000099"/>
                </a:solidFill>
                <a:latin typeface="+mj-lt"/>
              </a:rPr>
              <a:t>zobrazuje</a:t>
            </a:r>
            <a:r>
              <a:rPr lang="en-IE" altLang="de-DE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IE" altLang="de-DE" b="1" dirty="0" err="1">
                <a:solidFill>
                  <a:srgbClr val="000099"/>
                </a:solidFill>
                <a:latin typeface="+mj-lt"/>
              </a:rPr>
              <a:t>iný</a:t>
            </a:r>
            <a:r>
              <a:rPr lang="en-IE" altLang="de-DE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IE" altLang="de-DE" b="1" dirty="0" err="1">
                <a:solidFill>
                  <a:srgbClr val="000099"/>
                </a:solidFill>
                <a:latin typeface="+mj-lt"/>
              </a:rPr>
              <a:t>architektonický</a:t>
            </a:r>
            <a:r>
              <a:rPr lang="en-IE" altLang="de-DE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IE" altLang="de-DE" b="1" dirty="0" err="1">
                <a:solidFill>
                  <a:srgbClr val="000099"/>
                </a:solidFill>
                <a:latin typeface="+mj-lt"/>
              </a:rPr>
              <a:t>sloh</a:t>
            </a:r>
            <a:r>
              <a:rPr lang="en-IE" altLang="de-DE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IE" altLang="de-DE" b="1" dirty="0" err="1">
                <a:solidFill>
                  <a:srgbClr val="000099"/>
                </a:solidFill>
                <a:latin typeface="+mj-lt"/>
              </a:rPr>
              <a:t>Európy</a:t>
            </a:r>
            <a:r>
              <a:rPr lang="en-IE" altLang="de-DE" b="1" dirty="0">
                <a:solidFill>
                  <a:srgbClr val="000099"/>
                </a:solidFill>
                <a:latin typeface="+mj-lt"/>
              </a:rPr>
              <a:t>. </a:t>
            </a:r>
          </a:p>
        </p:txBody>
      </p:sp>
      <p:pic>
        <p:nvPicPr>
          <p:cNvPr id="3" name="Picture 2" descr="O:\Kd2\ECB\Beratung\Direct Marketing\Euro 5 und 10 und 20 Euro School ppt\Praese Material\Bills jpegs\ECB_5_euro_Banknote_Specimen_Front_anderer Holo_RGB_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055" y="1052736"/>
            <a:ext cx="2118177" cy="108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Kd2\ECB\Beratung\Direct Marketing\Euro 5 und 10 und 20 Euro School ppt\Praese Material\Bills jpegs\ECB_10euro_Banknote_front_Specimen_RGB_72dp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64" y="2853064"/>
            <a:ext cx="2204368" cy="1152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O:\Kd2\ECB\Beratung\Direct Marketing\Euro 5 und 10 und 20 Euro School ppt\Praese Material\Bills jpegs\ECB_20euro_Full Banknote_front_5777_Specim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04" y="4689280"/>
            <a:ext cx="2338428" cy="126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User\Desktop\Bilder_Istock_2608\iStock_000020452645_Lar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073" y="4689280"/>
            <a:ext cx="972343" cy="1296001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User\Desktop\Bilder_Istock_2608\iStock_000005382046_Larg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6103" r="5173" b="13897"/>
          <a:stretch/>
        </p:blipFill>
        <p:spPr bwMode="auto">
          <a:xfrm>
            <a:off x="7340259" y="2853064"/>
            <a:ext cx="976157" cy="1152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User\Desktop\Bilder_Istock_2608\iStock_000052648354_Full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7" r="6208" b="15442"/>
          <a:stretch/>
        </p:blipFill>
        <p:spPr bwMode="auto">
          <a:xfrm>
            <a:off x="7285394" y="1052736"/>
            <a:ext cx="1031022" cy="109984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3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93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uiExpand="1" build="p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O:\Kd2\ECB\Beratung\Direct Marketing\Euro 5 und 10 und 20 Euro School ppt\Praese Material\Neu 2015 Freisteller\Seite2 (2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32" b="-2087"/>
          <a:stretch/>
        </p:blipFill>
        <p:spPr bwMode="auto">
          <a:xfrm>
            <a:off x="7092280" y="908720"/>
            <a:ext cx="2048120" cy="467794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187928" y="3768725"/>
            <a:ext cx="2448000" cy="540000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Renesancia</a:t>
            </a:r>
            <a:endParaRPr lang="en-GB" sz="16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6229537"/>
            <a:ext cx="2448000" cy="540000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Barok</a:t>
            </a:r>
            <a:endParaRPr lang="en-GB" sz="16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53378" y="6230985"/>
            <a:ext cx="2448000" cy="540000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Architektúra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železa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 a 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skla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 19. 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storočia</a:t>
            </a:r>
            <a:endParaRPr lang="en-GB" sz="16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03419" y="6229537"/>
            <a:ext cx="2448000" cy="540000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/>
            <a:r>
              <a:rPr lang="en-GB" sz="1600" b="1" dirty="0">
                <a:solidFill>
                  <a:srgbClr val="000099"/>
                </a:solidFill>
                <a:latin typeface="+mj-lt"/>
              </a:rPr>
              <a:t>20. 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storočie</a:t>
            </a:r>
            <a:endParaRPr lang="en-GB" sz="16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0" y="180000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sz="4000" dirty="0">
                <a:latin typeface="+mj-lt"/>
              </a:rPr>
              <a:t> </a:t>
            </a:r>
            <a:r>
              <a:rPr lang="de-DE" altLang="de-DE" sz="4000" b="1" dirty="0" err="1">
                <a:solidFill>
                  <a:srgbClr val="000099"/>
                </a:solidFill>
                <a:latin typeface="+mj-lt"/>
              </a:rPr>
              <a:t>Eurové</a:t>
            </a:r>
            <a:r>
              <a:rPr lang="de-DE" altLang="de-DE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de-DE" altLang="de-DE" sz="4000" b="1" dirty="0" err="1">
                <a:solidFill>
                  <a:srgbClr val="000099"/>
                </a:solidFill>
                <a:latin typeface="+mj-lt"/>
              </a:rPr>
              <a:t>bankovky</a:t>
            </a:r>
            <a:r>
              <a:rPr lang="de-DE" altLang="de-DE" sz="4000" b="1" dirty="0">
                <a:solidFill>
                  <a:srgbClr val="000099"/>
                </a:solidFill>
                <a:latin typeface="+mj-lt"/>
              </a:rPr>
              <a:t> </a:t>
            </a:r>
          </a:p>
        </p:txBody>
      </p:sp>
      <p:pic>
        <p:nvPicPr>
          <p:cNvPr id="24" name="Picture 11" descr="E:\Sprechblase Kop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08721"/>
            <a:ext cx="3391067" cy="115212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4499992" y="1137518"/>
            <a:ext cx="2583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solidFill>
                  <a:srgbClr val="000099"/>
                </a:solidFill>
                <a:latin typeface="+mj-lt"/>
              </a:rPr>
              <a:t>Zobrazujú okná, brány a mosty. </a:t>
            </a:r>
          </a:p>
        </p:txBody>
      </p:sp>
      <p:pic>
        <p:nvPicPr>
          <p:cNvPr id="3075" name="Picture 3" descr="O:\Kd2\ECB\Beratung\Direct Marketing\Euro 5 und 10 und 20 Euro School ppt\Praese Material\Bills jpegs\50euro_fr_ES1_Specimen_RGB_72dp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3" y="2029642"/>
            <a:ext cx="2917326" cy="160166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:\Kd2\ECB\Beratung\Direct Marketing\Euro 5 und 10 und 20 Euro School ppt\Praese Material\Bills jpegs\100euro_fr_ES1_Specimen_RGB_72dp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63" y="4668154"/>
            <a:ext cx="2595053" cy="144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O:\Kd2\ECB\Beratung\Direct Marketing\Euro 5 und 10 und 20 Euro School ppt\Praese Material\Bills jpegs\200euro_fr_ES1_Specimen_RGB_72dp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769" y="4668154"/>
            <a:ext cx="2692174" cy="144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:\Kd2\ECB\Beratung\Direct Marketing\Euro 5 und 10 und 20 Euro School ppt\Praese Material\Bills jpegs\500euro_fr_ES1_Specimen_RGB_72dp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68154"/>
            <a:ext cx="2813793" cy="144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Bilder_Istock_2608\iStock_000020952948_Larg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8"/>
          <a:stretch/>
        </p:blipFill>
        <p:spPr bwMode="auto">
          <a:xfrm>
            <a:off x="3600894" y="2043354"/>
            <a:ext cx="1264782" cy="160166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4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392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1476024" y="3977999"/>
            <a:ext cx="3312000" cy="9792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381000" indent="-1905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-200025" algn="ctr">
              <a:buClr>
                <a:srgbClr val="FF9900"/>
              </a:buClr>
              <a:buSzPct val="205000"/>
            </a:pP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Mosty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symbolizujú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komunikáciu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medzi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európskymi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národmi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 </a:t>
            </a:r>
          </a:p>
          <a:p>
            <a:pPr indent="-200025" algn="ctr">
              <a:buClr>
                <a:srgbClr val="FF9900"/>
              </a:buClr>
              <a:buSzPct val="205000"/>
            </a:pPr>
            <a:r>
              <a:rPr lang="en-GB" sz="1600" b="1" dirty="0">
                <a:solidFill>
                  <a:srgbClr val="000099"/>
                </a:solidFill>
                <a:latin typeface="+mj-lt"/>
              </a:rPr>
              <a:t>a 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medzi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Európou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 a 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zvyškom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600" b="1" dirty="0" err="1">
                <a:solidFill>
                  <a:srgbClr val="000099"/>
                </a:solidFill>
                <a:latin typeface="+mj-lt"/>
              </a:rPr>
              <a:t>sveta</a:t>
            </a:r>
            <a:r>
              <a:rPr lang="en-GB" sz="1600" b="1" dirty="0">
                <a:solidFill>
                  <a:srgbClr val="000099"/>
                </a:solidFill>
                <a:latin typeface="+mj-lt"/>
              </a:rPr>
              <a:t>.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de-DE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fr-FR" altLang="de-DE" sz="4000" b="1" dirty="0" err="1">
                <a:solidFill>
                  <a:srgbClr val="000099"/>
                </a:solidFill>
                <a:latin typeface="+mj-lt"/>
              </a:rPr>
              <a:t>Eurové</a:t>
            </a:r>
            <a:r>
              <a:rPr lang="fr-FR" altLang="de-DE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fr-FR" altLang="de-DE" sz="4000" b="1" dirty="0" err="1">
                <a:solidFill>
                  <a:srgbClr val="000099"/>
                </a:solidFill>
                <a:latin typeface="+mj-lt"/>
              </a:rPr>
              <a:t>bankovky</a:t>
            </a:r>
            <a:r>
              <a:rPr lang="fr-FR" altLang="de-DE" sz="4000" b="1" dirty="0">
                <a:solidFill>
                  <a:srgbClr val="000099"/>
                </a:solidFill>
                <a:latin typeface="+mj-lt"/>
              </a:rPr>
              <a:t> 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5652488" y="1412776"/>
            <a:ext cx="3312000" cy="979200"/>
            <a:chOff x="5436096" y="1412776"/>
            <a:chExt cx="3312000" cy="979200"/>
          </a:xfrm>
        </p:grpSpPr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5436096" y="1412776"/>
              <a:ext cx="3312000" cy="979200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 anchorCtr="0">
              <a:no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381000" indent="-1905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20000"/>
                </a:spcBef>
                <a:buClr>
                  <a:srgbClr val="FF9900"/>
                </a:buClr>
                <a:buSzPct val="205000"/>
              </a:pPr>
              <a:r>
                <a:rPr lang="en-IE" altLang="de-DE" dirty="0">
                  <a:solidFill>
                    <a:srgbClr val="000099"/>
                  </a:solidFill>
                  <a:latin typeface="+mj-lt"/>
                </a:rPr>
                <a:t>   </a:t>
              </a:r>
            </a:p>
          </p:txBody>
        </p:sp>
        <p:sp>
          <p:nvSpPr>
            <p:cNvPr id="4" name="Rechteck 3"/>
            <p:cNvSpPr/>
            <p:nvPr/>
          </p:nvSpPr>
          <p:spPr>
            <a:xfrm>
              <a:off x="5436096" y="1484784"/>
              <a:ext cx="3311975" cy="830997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/>
            <a:p>
              <a:pPr algn="ctr"/>
              <a:r>
                <a:rPr lang="en-IE" altLang="de-DE" sz="1600" b="1" dirty="0" err="1">
                  <a:solidFill>
                    <a:srgbClr val="000099"/>
                  </a:solidFill>
                  <a:latin typeface="+mj-lt"/>
                </a:rPr>
                <a:t>Okná</a:t>
              </a:r>
              <a:r>
                <a:rPr lang="en-IE" altLang="de-DE" sz="1600" b="1" dirty="0">
                  <a:solidFill>
                    <a:srgbClr val="000099"/>
                  </a:solidFill>
                  <a:latin typeface="+mj-lt"/>
                </a:rPr>
                <a:t> a </a:t>
              </a:r>
              <a:r>
                <a:rPr lang="en-IE" altLang="de-DE" sz="1600" b="1" dirty="0" err="1">
                  <a:solidFill>
                    <a:srgbClr val="000099"/>
                  </a:solidFill>
                  <a:latin typeface="+mj-lt"/>
                </a:rPr>
                <a:t>brány</a:t>
              </a:r>
              <a:r>
                <a:rPr lang="en-IE" altLang="de-DE" sz="1600" b="1" dirty="0">
                  <a:solidFill>
                    <a:srgbClr val="000099"/>
                  </a:solidFill>
                  <a:latin typeface="+mj-lt"/>
                </a:rPr>
                <a:t> </a:t>
              </a:r>
              <a:r>
                <a:rPr lang="en-IE" altLang="de-DE" sz="1600" b="1" dirty="0" err="1">
                  <a:solidFill>
                    <a:srgbClr val="000099"/>
                  </a:solidFill>
                  <a:latin typeface="+mj-lt"/>
                </a:rPr>
                <a:t>symbolizujú</a:t>
              </a:r>
              <a:r>
                <a:rPr lang="en-IE" altLang="de-DE" sz="1600" b="1" dirty="0">
                  <a:solidFill>
                    <a:srgbClr val="000099"/>
                  </a:solidFill>
                  <a:latin typeface="+mj-lt"/>
                </a:rPr>
                <a:t> </a:t>
              </a:r>
              <a:r>
                <a:rPr lang="en-IE" altLang="de-DE" sz="1600" b="1" dirty="0" err="1">
                  <a:solidFill>
                    <a:srgbClr val="000099"/>
                  </a:solidFill>
                  <a:latin typeface="+mj-lt"/>
                </a:rPr>
                <a:t>ducha</a:t>
              </a:r>
              <a:r>
                <a:rPr lang="en-IE" altLang="de-DE" sz="1600" b="1" dirty="0">
                  <a:solidFill>
                    <a:srgbClr val="000099"/>
                  </a:solidFill>
                  <a:latin typeface="+mj-lt"/>
                </a:rPr>
                <a:t> </a:t>
              </a:r>
              <a:r>
                <a:rPr lang="en-IE" altLang="de-DE" sz="1600" b="1" dirty="0" err="1">
                  <a:solidFill>
                    <a:srgbClr val="000099"/>
                  </a:solidFill>
                  <a:latin typeface="+mj-lt"/>
                </a:rPr>
                <a:t>európskej</a:t>
              </a:r>
              <a:r>
                <a:rPr lang="en-IE" altLang="de-DE" sz="1600" b="1" dirty="0">
                  <a:solidFill>
                    <a:srgbClr val="000099"/>
                  </a:solidFill>
                  <a:latin typeface="+mj-lt"/>
                </a:rPr>
                <a:t> </a:t>
              </a:r>
              <a:r>
                <a:rPr lang="en-IE" altLang="de-DE" sz="1600" b="1" dirty="0" err="1">
                  <a:solidFill>
                    <a:srgbClr val="000099"/>
                  </a:solidFill>
                  <a:latin typeface="+mj-lt"/>
                </a:rPr>
                <a:t>otvorenosti</a:t>
              </a:r>
              <a:r>
                <a:rPr lang="en-IE" altLang="de-DE" sz="1600" b="1" dirty="0">
                  <a:solidFill>
                    <a:srgbClr val="000099"/>
                  </a:solidFill>
                  <a:latin typeface="+mj-lt"/>
                </a:rPr>
                <a:t> a </a:t>
              </a:r>
              <a:r>
                <a:rPr lang="en-IE" altLang="de-DE" sz="1600" b="1" dirty="0" err="1">
                  <a:solidFill>
                    <a:srgbClr val="000099"/>
                  </a:solidFill>
                  <a:latin typeface="+mj-lt"/>
                </a:rPr>
                <a:t>spolupráce</a:t>
              </a:r>
              <a:r>
                <a:rPr lang="en-IE" altLang="de-DE" sz="1600" b="1" dirty="0">
                  <a:solidFill>
                    <a:srgbClr val="000099"/>
                  </a:solidFill>
                  <a:latin typeface="+mj-lt"/>
                </a:rPr>
                <a:t>.</a:t>
              </a:r>
            </a:p>
          </p:txBody>
        </p:sp>
      </p:grpSp>
      <p:pic>
        <p:nvPicPr>
          <p:cNvPr id="17" name="Picture 2" descr="O:\Kd2\ECB\Beratung\Direct Marketing\Euro 5 und 10 und 20 Euro School ppt\Praese Material\Bilder\ECB_20euro_Full Banknote_back_5787_Specime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r="55255" b="63407"/>
          <a:stretch/>
        </p:blipFill>
        <p:spPr bwMode="auto">
          <a:xfrm>
            <a:off x="3376229" y="5229201"/>
            <a:ext cx="1130471" cy="762173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:\Kd2\ECB\Beratung\Direct Marketing\Euro 5 und 10 und 20 Euro School ppt\Praese Material\Bills jpegs\ECB_20euro_Full Banknote_front_5777_Specim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2" y="1412776"/>
            <a:ext cx="4075546" cy="2196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O:\Kd2\ECB\Beratung\Direct Marketing\Euro 5 und 10 und 20 Euro School ppt\Praese Material\Bills jpegs\ECB_20euro_Full Banknote_back_5787_Specim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24" y="3975540"/>
            <a:ext cx="4093421" cy="2196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ECB_20euro_Full Banknote_front_5777_Specim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0512"/>
            <a:ext cx="765750" cy="12312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5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21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E:\ECB_20euro_Portrait watermark_front_transmission_5003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40" y="3068960"/>
            <a:ext cx="2340000" cy="252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http://www.new-euro-banknotes.eu/var/storage/images/media/images/vase_mytheuropa/434901-15-eng-GB/Vase_mythEuropa.jpg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2" b="52185"/>
          <a:stretch/>
        </p:blipFill>
        <p:spPr bwMode="auto">
          <a:xfrm>
            <a:off x="3563888" y="3078485"/>
            <a:ext cx="2340000" cy="25200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softEdge rad="0"/>
          </a:effectLst>
        </p:spPr>
      </p:pic>
      <p:sp>
        <p:nvSpPr>
          <p:cNvPr id="9" name="TextBox 8"/>
          <p:cNvSpPr txBox="1"/>
          <p:nvPr/>
        </p:nvSpPr>
        <p:spPr>
          <a:xfrm>
            <a:off x="6228184" y="5729489"/>
            <a:ext cx="2340000" cy="1015663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GB" sz="1500" b="1" kern="0" dirty="0" err="1">
                <a:solidFill>
                  <a:srgbClr val="000099"/>
                </a:solidFill>
                <a:latin typeface="+mj-lt"/>
              </a:rPr>
              <a:t>Portrét</a:t>
            </a:r>
            <a:r>
              <a:rPr lang="en-GB" sz="1500" b="1" kern="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kern="0" dirty="0" err="1">
                <a:solidFill>
                  <a:srgbClr val="000099"/>
                </a:solidFill>
                <a:latin typeface="+mj-lt"/>
              </a:rPr>
              <a:t>Európy</a:t>
            </a:r>
            <a:r>
              <a:rPr lang="en-GB" sz="1500" b="1" kern="0" dirty="0">
                <a:solidFill>
                  <a:srgbClr val="000099"/>
                </a:solidFill>
                <a:latin typeface="+mj-lt"/>
              </a:rPr>
              <a:t> je </a:t>
            </a:r>
            <a:r>
              <a:rPr lang="en-GB" sz="1500" b="1" kern="0" dirty="0" err="1">
                <a:solidFill>
                  <a:srgbClr val="000099"/>
                </a:solidFill>
                <a:latin typeface="+mj-lt"/>
              </a:rPr>
              <a:t>súčasťou</a:t>
            </a:r>
            <a:r>
              <a:rPr lang="en-GB" sz="1500" b="1" kern="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kern="0" dirty="0" err="1">
                <a:solidFill>
                  <a:srgbClr val="000099"/>
                </a:solidFill>
                <a:latin typeface="+mj-lt"/>
              </a:rPr>
              <a:t>ochranných</a:t>
            </a:r>
            <a:r>
              <a:rPr lang="en-GB" sz="1500" b="1" kern="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kern="0" dirty="0" err="1">
                <a:solidFill>
                  <a:srgbClr val="000099"/>
                </a:solidFill>
                <a:latin typeface="+mj-lt"/>
              </a:rPr>
              <a:t>prvkov</a:t>
            </a:r>
            <a:r>
              <a:rPr lang="en-GB" sz="1500" b="1" kern="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kern="0" dirty="0" err="1">
                <a:solidFill>
                  <a:srgbClr val="000099"/>
                </a:solidFill>
                <a:latin typeface="+mj-lt"/>
              </a:rPr>
              <a:t>nových</a:t>
            </a:r>
            <a:r>
              <a:rPr lang="en-GB" sz="1500" b="1" kern="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kern="0" dirty="0" err="1">
                <a:solidFill>
                  <a:srgbClr val="000099"/>
                </a:solidFill>
                <a:latin typeface="+mj-lt"/>
              </a:rPr>
              <a:t>bankoviek</a:t>
            </a:r>
            <a:r>
              <a:rPr lang="en-GB" sz="1500" b="1" kern="0" dirty="0">
                <a:solidFill>
                  <a:srgbClr val="000099"/>
                </a:solidFill>
                <a:latin typeface="+mj-lt"/>
              </a:rPr>
              <a:t>. 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de-DE" sz="4000" b="1" dirty="0" err="1">
                <a:solidFill>
                  <a:srgbClr val="000099"/>
                </a:solidFill>
                <a:latin typeface="+mj-lt"/>
              </a:rPr>
              <a:t>Európa</a:t>
            </a:r>
            <a:endParaRPr lang="en-GB" altLang="de-DE" sz="4000" b="1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13" name="Picture 7" descr="D:\_Bilder_fuer_Praese\Sprechblas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918" y="973851"/>
            <a:ext cx="3829250" cy="1951093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795099" y="1196752"/>
            <a:ext cx="30010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500" b="1" dirty="0" err="1">
                <a:solidFill>
                  <a:srgbClr val="000099"/>
                </a:solidFill>
                <a:latin typeface="+mj-lt"/>
              </a:rPr>
              <a:t>Ahoj</a:t>
            </a:r>
            <a:r>
              <a:rPr lang="en-GB" sz="1500" b="1" dirty="0">
                <a:solidFill>
                  <a:srgbClr val="000099"/>
                </a:solidFill>
                <a:latin typeface="+mj-lt"/>
              </a:rPr>
              <a:t>! </a:t>
            </a:r>
          </a:p>
          <a:p>
            <a:pPr algn="ctr"/>
            <a:r>
              <a:rPr lang="en-GB" sz="1500" b="1" dirty="0" err="1">
                <a:solidFill>
                  <a:srgbClr val="000099"/>
                </a:solidFill>
                <a:latin typeface="+mj-lt"/>
              </a:rPr>
              <a:t>Volám</a:t>
            </a:r>
            <a:r>
              <a:rPr lang="en-GB" sz="15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dirty="0" err="1">
                <a:solidFill>
                  <a:srgbClr val="000099"/>
                </a:solidFill>
                <a:latin typeface="+mj-lt"/>
              </a:rPr>
              <a:t>sa</a:t>
            </a:r>
            <a:r>
              <a:rPr lang="en-GB" sz="15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dirty="0" err="1">
                <a:solidFill>
                  <a:srgbClr val="000099"/>
                </a:solidFill>
                <a:latin typeface="+mj-lt"/>
              </a:rPr>
              <a:t>Európa</a:t>
            </a:r>
            <a:r>
              <a:rPr lang="en-GB" sz="1500" b="1" dirty="0">
                <a:solidFill>
                  <a:srgbClr val="000099"/>
                </a:solidFill>
                <a:latin typeface="+mj-lt"/>
              </a:rPr>
              <a:t>. </a:t>
            </a:r>
          </a:p>
          <a:p>
            <a:pPr algn="ctr"/>
            <a:r>
              <a:rPr lang="en-GB" sz="1500" b="1" dirty="0" err="1">
                <a:solidFill>
                  <a:srgbClr val="000099"/>
                </a:solidFill>
                <a:latin typeface="+mj-lt"/>
              </a:rPr>
              <a:t>Som</a:t>
            </a:r>
            <a:r>
              <a:rPr lang="en-GB" sz="15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dirty="0" err="1">
                <a:solidFill>
                  <a:srgbClr val="000099"/>
                </a:solidFill>
                <a:latin typeface="+mj-lt"/>
              </a:rPr>
              <a:t>princezná</a:t>
            </a:r>
            <a:r>
              <a:rPr lang="en-GB" sz="1500" b="1" dirty="0">
                <a:solidFill>
                  <a:srgbClr val="000099"/>
                </a:solidFill>
                <a:latin typeface="+mj-lt"/>
              </a:rPr>
              <a:t> z </a:t>
            </a:r>
            <a:r>
              <a:rPr lang="en-GB" sz="1500" b="1" dirty="0" err="1">
                <a:solidFill>
                  <a:srgbClr val="000099"/>
                </a:solidFill>
                <a:latin typeface="+mj-lt"/>
              </a:rPr>
              <a:t>gréckej</a:t>
            </a:r>
            <a:r>
              <a:rPr lang="en-GB" sz="15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dirty="0" err="1">
                <a:solidFill>
                  <a:srgbClr val="000099"/>
                </a:solidFill>
                <a:latin typeface="+mj-lt"/>
              </a:rPr>
              <a:t>mytológie</a:t>
            </a:r>
            <a:r>
              <a:rPr lang="en-GB" sz="1500" b="1" dirty="0">
                <a:solidFill>
                  <a:srgbClr val="000099"/>
                </a:solidFill>
                <a:latin typeface="+mj-lt"/>
              </a:rPr>
              <a:t>. </a:t>
            </a:r>
          </a:p>
          <a:p>
            <a:pPr algn="ctr"/>
            <a:r>
              <a:rPr lang="en-GB" sz="1500" b="1" dirty="0" err="1">
                <a:solidFill>
                  <a:srgbClr val="000099"/>
                </a:solidFill>
                <a:latin typeface="+mj-lt"/>
              </a:rPr>
              <a:t>Podľa</a:t>
            </a:r>
            <a:r>
              <a:rPr lang="en-GB" sz="15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dirty="0" err="1">
                <a:solidFill>
                  <a:srgbClr val="000099"/>
                </a:solidFill>
                <a:latin typeface="+mj-lt"/>
              </a:rPr>
              <a:t>mňa</a:t>
            </a:r>
            <a:r>
              <a:rPr lang="en-GB" sz="15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dirty="0" err="1">
                <a:solidFill>
                  <a:srgbClr val="000099"/>
                </a:solidFill>
                <a:latin typeface="+mj-lt"/>
              </a:rPr>
              <a:t>bol</a:t>
            </a:r>
            <a:r>
              <a:rPr lang="en-GB" sz="15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dirty="0" err="1">
                <a:solidFill>
                  <a:srgbClr val="000099"/>
                </a:solidFill>
                <a:latin typeface="+mj-lt"/>
              </a:rPr>
              <a:t>pomenovaný</a:t>
            </a:r>
            <a:r>
              <a:rPr lang="en-GB" sz="15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dirty="0" err="1">
                <a:solidFill>
                  <a:srgbClr val="000099"/>
                </a:solidFill>
                <a:latin typeface="+mj-lt"/>
              </a:rPr>
              <a:t>kontinent</a:t>
            </a:r>
            <a:r>
              <a:rPr lang="en-GB" sz="1500" b="1" dirty="0">
                <a:solidFill>
                  <a:srgbClr val="000099"/>
                </a:solidFill>
                <a:latin typeface="+mj-lt"/>
              </a:rPr>
              <a:t>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" y="1772816"/>
            <a:ext cx="2937693" cy="3528392"/>
          </a:xfrm>
          <a:prstGeom prst="rect">
            <a:avLst/>
          </a:prstGeom>
          <a:noFill/>
          <a:ln>
            <a:noFill/>
          </a:ln>
          <a:effectLst>
            <a:glow rad="889000">
              <a:schemeClr val="accent1">
                <a:alpha val="40000"/>
              </a:schemeClr>
            </a:glow>
            <a:outerShdw blurRad="812800" dist="35921" sx="98000" sy="98000" algn="ctr" rotWithShape="0">
              <a:srgbClr val="D9D9D9">
                <a:alpha val="5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6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563888" y="5729489"/>
            <a:ext cx="2340000" cy="1015200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707904" y="5869290"/>
            <a:ext cx="20162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Tx/>
              <a:buNone/>
            </a:pPr>
            <a:r>
              <a:rPr lang="en-GB" sz="1500" b="1" kern="0" dirty="0" err="1">
                <a:solidFill>
                  <a:srgbClr val="000099"/>
                </a:solidFill>
                <a:latin typeface="+mj-lt"/>
              </a:rPr>
              <a:t>Grécka</a:t>
            </a:r>
            <a:r>
              <a:rPr lang="en-GB" sz="1500" b="1" kern="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kern="0" dirty="0" err="1">
                <a:solidFill>
                  <a:srgbClr val="000099"/>
                </a:solidFill>
                <a:latin typeface="+mj-lt"/>
              </a:rPr>
              <a:t>váza</a:t>
            </a:r>
            <a:r>
              <a:rPr lang="en-GB" sz="1500" b="1" kern="0" dirty="0">
                <a:solidFill>
                  <a:srgbClr val="000099"/>
                </a:solidFill>
                <a:latin typeface="+mj-lt"/>
              </a:rPr>
              <a:t> s </a:t>
            </a:r>
            <a:r>
              <a:rPr lang="en-GB" sz="1500" b="1" kern="0" dirty="0" err="1">
                <a:solidFill>
                  <a:srgbClr val="000099"/>
                </a:solidFill>
                <a:latin typeface="+mj-lt"/>
              </a:rPr>
              <a:t>motívom</a:t>
            </a:r>
            <a:r>
              <a:rPr lang="en-GB" sz="1500" b="1" kern="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500" b="1" kern="0" dirty="0" err="1">
                <a:solidFill>
                  <a:srgbClr val="000099"/>
                </a:solidFill>
                <a:latin typeface="+mj-lt"/>
              </a:rPr>
              <a:t>Európy</a:t>
            </a:r>
            <a:r>
              <a:rPr lang="en-GB" sz="1500" b="1" kern="0" dirty="0">
                <a:solidFill>
                  <a:srgbClr val="000099"/>
                </a:solidFill>
                <a:latin typeface="+mj-lt"/>
              </a:rPr>
              <a:t>, Louvre</a:t>
            </a:r>
          </a:p>
        </p:txBody>
      </p:sp>
    </p:spTree>
    <p:extLst>
      <p:ext uri="{BB962C8B-B14F-4D97-AF65-F5344CB8AC3E}">
        <p14:creationId xmlns:p14="http://schemas.microsoft.com/office/powerpoint/2010/main" val="111670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/>
          <p:cNvGrpSpPr/>
          <p:nvPr/>
        </p:nvGrpSpPr>
        <p:grpSpPr>
          <a:xfrm rot="1568704">
            <a:off x="6007854" y="1408295"/>
            <a:ext cx="1457442" cy="1260000"/>
            <a:chOff x="4275847" y="869388"/>
            <a:chExt cx="3174287" cy="1386536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23" name="Picture 11" descr="E:\Sprechblase Kopi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246" y="869388"/>
              <a:ext cx="3057888" cy="138653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feld 1"/>
            <p:cNvSpPr txBox="1">
              <a:spLocks noChangeArrowheads="1"/>
            </p:cNvSpPr>
            <p:nvPr/>
          </p:nvSpPr>
          <p:spPr bwMode="auto">
            <a:xfrm rot="20031296">
              <a:off x="4275847" y="1155400"/>
              <a:ext cx="2933158" cy="626568"/>
            </a:xfrm>
            <a:prstGeom prst="rect">
              <a:avLst/>
            </a:prstGeom>
            <a:noFill/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550" b="1" dirty="0">
                  <a:solidFill>
                    <a:srgbClr val="000099"/>
                  </a:solidFill>
                  <a:latin typeface="+mj-lt"/>
                </a:rPr>
                <a:t>... a </a:t>
              </a:r>
            </a:p>
            <a:p>
              <a:pPr algn="ctr" eaLnBrk="1" hangingPunct="1"/>
              <a:r>
                <a:rPr lang="de-DE" altLang="de-DE" sz="1550" b="1" dirty="0" err="1">
                  <a:solidFill>
                    <a:srgbClr val="000099"/>
                  </a:solidFill>
                  <a:latin typeface="+mj-lt"/>
                </a:rPr>
                <a:t>naklonením</a:t>
              </a:r>
              <a:r>
                <a:rPr lang="de-DE" altLang="de-DE" sz="1550" b="1" dirty="0">
                  <a:solidFill>
                    <a:srgbClr val="000099"/>
                  </a:solidFill>
                  <a:latin typeface="+mj-lt"/>
                </a:rPr>
                <a:t>!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4454308" y="1420210"/>
            <a:ext cx="1548000" cy="1548000"/>
            <a:chOff x="4545748" y="1420210"/>
            <a:chExt cx="1663712" cy="1551014"/>
          </a:xfrm>
          <a:effectLst>
            <a:outerShdw blurRad="50800" dist="38100" dir="16200000" algn="ctr" rotWithShape="0">
              <a:srgbClr val="000000">
                <a:alpha val="40000"/>
              </a:srgbClr>
            </a:outerShdw>
          </a:effectLst>
        </p:grpSpPr>
        <p:pic>
          <p:nvPicPr>
            <p:cNvPr id="20" name="Picture 4" descr="O:\Kd2\ECB\Beratung\Direct Marketing\Euro 5 und 10 und 20 Euro School ppt\Praese Material\Neu 2015 Freisteller\Sprechblas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3732">
              <a:off x="4545748" y="1420210"/>
              <a:ext cx="1663712" cy="155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hteck 2"/>
            <p:cNvSpPr/>
            <p:nvPr/>
          </p:nvSpPr>
          <p:spPr>
            <a:xfrm>
              <a:off x="4721374" y="1610942"/>
              <a:ext cx="146471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k-SK" sz="1550" b="1" dirty="0">
                  <a:solidFill>
                    <a:srgbClr val="003399"/>
                  </a:solidFill>
                  <a:latin typeface="+mj-lt"/>
                </a:rPr>
                <a:t>... pohľadom...</a:t>
              </a:r>
              <a:endParaRPr lang="en-GB" sz="1550" b="1" dirty="0">
                <a:solidFill>
                  <a:srgbClr val="003399"/>
                </a:solidFill>
                <a:latin typeface="+mj-lt"/>
              </a:endParaRPr>
            </a:p>
          </p:txBody>
        </p:sp>
      </p:grpSp>
      <p:pic>
        <p:nvPicPr>
          <p:cNvPr id="18" name="Picture 3" descr="O:\Kd2\ECB\Beratung\Direct Marketing\Euro 5 und 10 und 20 Euro School ppt\Praese Material\Seite8_Fr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79" y="1917264"/>
            <a:ext cx="2488643" cy="3888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:\Kd2\ECB\Beratung\Direct Marketing\Euro 5 und 10 und 20 Euro School ppt\Praese Material\Neu 2015 Freisteller\Seite8_Anna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59"/>
          <a:stretch/>
        </p:blipFill>
        <p:spPr bwMode="auto">
          <a:xfrm>
            <a:off x="35496" y="1989239"/>
            <a:ext cx="2337401" cy="381591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5"/>
          <p:cNvSpPr txBox="1">
            <a:spLocks noChangeArrowheads="1"/>
          </p:cNvSpPr>
          <p:nvPr/>
        </p:nvSpPr>
        <p:spPr bwMode="auto">
          <a:xfrm>
            <a:off x="179512" y="5809738"/>
            <a:ext cx="2160000" cy="864000"/>
          </a:xfrm>
          <a:prstGeom prst="rect">
            <a:avLst/>
          </a:prstGeom>
          <a:ln>
            <a:solidFill>
              <a:srgbClr val="000099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de-DE" sz="2400" b="1" dirty="0" err="1">
                <a:solidFill>
                  <a:srgbClr val="000099"/>
                </a:solidFill>
                <a:latin typeface="+mj-lt"/>
              </a:rPr>
              <a:t>Kontrola</a:t>
            </a:r>
            <a:r>
              <a:rPr lang="fr-FR" altLang="de-DE" sz="24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fr-FR" altLang="de-DE" sz="2400" b="1" dirty="0" err="1">
                <a:solidFill>
                  <a:srgbClr val="000099"/>
                </a:solidFill>
                <a:latin typeface="+mj-lt"/>
              </a:rPr>
              <a:t>hmatom</a:t>
            </a:r>
            <a:endParaRPr lang="sk-SK" altLang="de-DE" sz="2400" b="1" dirty="0">
              <a:solidFill>
                <a:srgbClr val="000099"/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de-DE" sz="24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de-DE" sz="3600" dirty="0">
                <a:latin typeface="+mj-lt"/>
              </a:rPr>
              <a:t> </a:t>
            </a:r>
            <a:r>
              <a:rPr lang="de-DE" altLang="de-DE" sz="3600" b="1" dirty="0" err="1">
                <a:solidFill>
                  <a:srgbClr val="000099"/>
                </a:solidFill>
                <a:latin typeface="+mj-lt"/>
              </a:rPr>
              <a:t>Ako</a:t>
            </a:r>
            <a:r>
              <a:rPr lang="de-DE" altLang="de-DE" sz="3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de-DE" altLang="de-DE" sz="3600" b="1" dirty="0" err="1">
                <a:solidFill>
                  <a:srgbClr val="000099"/>
                </a:solidFill>
                <a:latin typeface="+mj-lt"/>
              </a:rPr>
              <a:t>sa</a:t>
            </a:r>
            <a:r>
              <a:rPr lang="de-DE" altLang="de-DE" sz="3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de-DE" altLang="de-DE" sz="3600" b="1" dirty="0" err="1">
                <a:solidFill>
                  <a:srgbClr val="000099"/>
                </a:solidFill>
                <a:latin typeface="+mj-lt"/>
              </a:rPr>
              <a:t>dá</a:t>
            </a:r>
            <a:r>
              <a:rPr lang="de-DE" altLang="de-DE" sz="3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de-DE" altLang="de-DE" sz="3600" b="1" dirty="0" err="1">
                <a:solidFill>
                  <a:srgbClr val="000099"/>
                </a:solidFill>
                <a:latin typeface="+mj-lt"/>
              </a:rPr>
              <a:t>zistiť</a:t>
            </a:r>
            <a:r>
              <a:rPr lang="de-DE" altLang="de-DE" sz="3600" b="1" dirty="0">
                <a:solidFill>
                  <a:srgbClr val="000099"/>
                </a:solidFill>
                <a:latin typeface="+mj-lt"/>
              </a:rPr>
              <a:t>, </a:t>
            </a:r>
          </a:p>
          <a:p>
            <a:pPr algn="ctr" eaLnBrk="1" hangingPunct="1">
              <a:spcBef>
                <a:spcPts val="0"/>
              </a:spcBef>
            </a:pPr>
            <a:r>
              <a:rPr lang="de-DE" altLang="de-DE" sz="3600" b="1" dirty="0" err="1">
                <a:solidFill>
                  <a:srgbClr val="000099"/>
                </a:solidFill>
                <a:latin typeface="+mj-lt"/>
              </a:rPr>
              <a:t>či</a:t>
            </a:r>
            <a:r>
              <a:rPr lang="de-DE" altLang="de-DE" sz="3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de-DE" altLang="de-DE" sz="3600" b="1" dirty="0" err="1">
                <a:solidFill>
                  <a:srgbClr val="000099"/>
                </a:solidFill>
                <a:latin typeface="+mj-lt"/>
              </a:rPr>
              <a:t>sú</a:t>
            </a:r>
            <a:r>
              <a:rPr lang="de-DE" altLang="de-DE" sz="3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de-DE" altLang="de-DE" sz="3600" b="1" dirty="0" err="1">
                <a:solidFill>
                  <a:srgbClr val="000099"/>
                </a:solidFill>
                <a:latin typeface="+mj-lt"/>
              </a:rPr>
              <a:t>bankovky</a:t>
            </a:r>
            <a:r>
              <a:rPr lang="de-DE" altLang="de-DE" sz="36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de-DE" altLang="de-DE" sz="3600" b="1" dirty="0" err="1">
                <a:solidFill>
                  <a:srgbClr val="000099"/>
                </a:solidFill>
                <a:latin typeface="+mj-lt"/>
              </a:rPr>
              <a:t>pravé</a:t>
            </a:r>
            <a:r>
              <a:rPr lang="de-DE" altLang="de-DE" sz="3600" b="1" dirty="0">
                <a:solidFill>
                  <a:srgbClr val="000099"/>
                </a:solidFill>
                <a:latin typeface="+mj-lt"/>
              </a:rPr>
              <a:t>? 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1619671" y="1598474"/>
            <a:ext cx="1692000" cy="1620000"/>
            <a:chOff x="1657492" y="1508640"/>
            <a:chExt cx="1660063" cy="1542493"/>
          </a:xfrm>
          <a:effectLst>
            <a:outerShdw blurRad="50800" dist="38100" dir="16200000" algn="ctr" rotWithShape="0">
              <a:srgbClr val="000000">
                <a:alpha val="40000"/>
              </a:srgbClr>
            </a:outerShdw>
          </a:effectLst>
        </p:grpSpPr>
        <p:pic>
          <p:nvPicPr>
            <p:cNvPr id="17" name="Picture 4" descr="O:\Kd2\ECB\Beratung\Direct Marketing\Euro 5 und 10 und 20 Euro School ppt\Praese Material\Neu 2015 Freisteller\Sprechblas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3732">
              <a:off x="1657492" y="1508640"/>
              <a:ext cx="1660063" cy="1542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hteck 1"/>
            <p:cNvSpPr/>
            <p:nvPr/>
          </p:nvSpPr>
          <p:spPr>
            <a:xfrm>
              <a:off x="1873024" y="1829350"/>
              <a:ext cx="1402832" cy="556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550" b="1" dirty="0">
                  <a:solidFill>
                    <a:srgbClr val="000099"/>
                  </a:solidFill>
                  <a:latin typeface="+mj-lt"/>
                </a:rPr>
                <a:t>Je to </a:t>
              </a:r>
              <a:r>
                <a:rPr lang="en-GB" sz="1550" b="1" dirty="0" err="1">
                  <a:solidFill>
                    <a:srgbClr val="000099"/>
                  </a:solidFill>
                  <a:latin typeface="+mj-lt"/>
                </a:rPr>
                <a:t>ľahké</a:t>
              </a:r>
              <a:r>
                <a:rPr lang="en-GB" sz="1550" b="1" dirty="0">
                  <a:solidFill>
                    <a:srgbClr val="000099"/>
                  </a:solidFill>
                  <a:latin typeface="+mj-lt"/>
                </a:rPr>
                <a:t>! </a:t>
              </a:r>
              <a:r>
                <a:rPr lang="en-GB" sz="1550" b="1" dirty="0" err="1">
                  <a:solidFill>
                    <a:srgbClr val="000099"/>
                  </a:solidFill>
                  <a:latin typeface="+mj-lt"/>
                </a:rPr>
                <a:t>Hmatom</a:t>
              </a:r>
              <a:r>
                <a:rPr lang="en-GB" sz="1550" b="1" dirty="0">
                  <a:solidFill>
                    <a:srgbClr val="000099"/>
                  </a:solidFill>
                  <a:latin typeface="+mj-lt"/>
                </a:rPr>
                <a:t>...</a:t>
              </a:r>
            </a:p>
          </p:txBody>
        </p:sp>
      </p:grpSp>
      <p:sp>
        <p:nvSpPr>
          <p:cNvPr id="9219" name="Text Box 44"/>
          <p:cNvSpPr txBox="1">
            <a:spLocks noChangeArrowheads="1"/>
          </p:cNvSpPr>
          <p:nvPr/>
        </p:nvSpPr>
        <p:spPr bwMode="auto">
          <a:xfrm>
            <a:off x="6670865" y="5805263"/>
            <a:ext cx="2160000" cy="864000"/>
          </a:xfrm>
          <a:prstGeom prst="rect">
            <a:avLst/>
          </a:prstGeom>
          <a:ln>
            <a:solidFill>
              <a:srgbClr val="000099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de-DE" sz="2400" b="1" dirty="0" err="1">
                <a:solidFill>
                  <a:srgbClr val="000099"/>
                </a:solidFill>
                <a:latin typeface="+mj-lt"/>
              </a:rPr>
              <a:t>Kontrola</a:t>
            </a:r>
            <a:r>
              <a:rPr lang="fr-FR" altLang="de-DE" sz="24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fr-FR" altLang="de-DE" sz="2400" b="1" dirty="0" err="1">
                <a:solidFill>
                  <a:srgbClr val="000099"/>
                </a:solidFill>
                <a:latin typeface="+mj-lt"/>
              </a:rPr>
              <a:t>naklonením</a:t>
            </a:r>
            <a:endParaRPr lang="fr-FR" altLang="de-DE" sz="2400" b="1" dirty="0">
              <a:solidFill>
                <a:srgbClr val="000099"/>
              </a:solidFill>
              <a:latin typeface="+mj-lt"/>
            </a:endParaRPr>
          </a:p>
          <a:p>
            <a:pPr algn="ctr" eaLnBrk="1" hangingPunct="1">
              <a:spcBef>
                <a:spcPct val="50000"/>
              </a:spcBef>
            </a:pPr>
            <a:endParaRPr lang="fr-FR" altLang="de-DE" sz="2400" b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1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7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5123" name="Picture 3" descr="O:\Kd2\ECB\Beratung\Direct Marketing\Euro 5 und 10 und 20 Euro School ppt\Praese Material\Neu 2015 Freisteller\Seite9_Alex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6"/>
          <a:stretch/>
        </p:blipFill>
        <p:spPr bwMode="auto">
          <a:xfrm>
            <a:off x="2680360" y="1799263"/>
            <a:ext cx="3031793" cy="400588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Text Box 43"/>
          <p:cNvSpPr txBox="1">
            <a:spLocks noChangeArrowheads="1"/>
          </p:cNvSpPr>
          <p:nvPr/>
        </p:nvSpPr>
        <p:spPr bwMode="auto">
          <a:xfrm>
            <a:off x="3275856" y="5809624"/>
            <a:ext cx="2160000" cy="864000"/>
          </a:xfrm>
          <a:prstGeom prst="rect">
            <a:avLst/>
          </a:prstGeom>
          <a:ln>
            <a:solidFill>
              <a:srgbClr val="000099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de-DE" sz="2400" b="1" dirty="0" err="1">
                <a:solidFill>
                  <a:srgbClr val="000099"/>
                </a:solidFill>
                <a:latin typeface="+mj-lt"/>
              </a:rPr>
              <a:t>Kontrola</a:t>
            </a:r>
            <a:r>
              <a:rPr lang="en-GB" altLang="de-DE" sz="24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altLang="de-DE" sz="2400" b="1" dirty="0" err="1">
                <a:solidFill>
                  <a:srgbClr val="000099"/>
                </a:solidFill>
                <a:latin typeface="+mj-lt"/>
              </a:rPr>
              <a:t>pohľadom</a:t>
            </a:r>
            <a:endParaRPr lang="en-GB" altLang="de-DE" sz="2400" b="1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921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02-New-Clean-20-FEEL-2_EZB HD 1080i  Youtube__4000k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5528" y="2924944"/>
            <a:ext cx="2987824" cy="1680651"/>
          </a:xfrm>
          <a:prstGeom prst="rect">
            <a:avLst/>
          </a:prstGeom>
        </p:spPr>
      </p:pic>
      <p:pic>
        <p:nvPicPr>
          <p:cNvPr id="13" name="Picture 3" descr="O:\Kd2\ECB\Beratung\Direct Marketing\Euro 5 und 10 und 20 Euro School ppt\Praese Material\Bilder\Banknote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40" y="2773562"/>
            <a:ext cx="4748400" cy="25632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outerShdw blurRad="76200" dist="38100" dir="2700000" sx="103000" sy="103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feld 6"/>
          <p:cNvSpPr txBox="1">
            <a:spLocks noChangeArrowheads="1"/>
          </p:cNvSpPr>
          <p:nvPr/>
        </p:nvSpPr>
        <p:spPr bwMode="auto">
          <a:xfrm>
            <a:off x="781200" y="1077122"/>
            <a:ext cx="7560840" cy="1548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3100" b="1" dirty="0">
                <a:solidFill>
                  <a:srgbClr val="000099"/>
                </a:solidFill>
                <a:latin typeface="+mj-lt"/>
              </a:rPr>
              <a:t>KONTROLA HMATOM</a:t>
            </a:r>
          </a:p>
          <a:p>
            <a:pPr algn="ctr"/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Bankovka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je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na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dotyk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pevná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a 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pružná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. </a:t>
            </a:r>
            <a:endParaRPr lang="sk-SK" altLang="de-DE" sz="1750" dirty="0">
              <a:solidFill>
                <a:srgbClr val="000099"/>
              </a:solidFill>
              <a:latin typeface="+mj-lt"/>
            </a:endParaRPr>
          </a:p>
          <a:p>
            <a:pPr algn="ctr"/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Na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ľavom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a 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pravom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okraji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bankovky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je </a:t>
            </a:r>
            <a:r>
              <a:rPr lang="en-US" altLang="de-DE" sz="1750" b="1" dirty="0" err="1">
                <a:solidFill>
                  <a:srgbClr val="000099"/>
                </a:solidFill>
                <a:latin typeface="+mj-lt"/>
              </a:rPr>
              <a:t>vystupujúca</a:t>
            </a:r>
            <a:r>
              <a:rPr lang="en-US" altLang="de-DE" sz="175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b="1" dirty="0" err="1">
                <a:solidFill>
                  <a:srgbClr val="000099"/>
                </a:solidFill>
                <a:latin typeface="+mj-lt"/>
              </a:rPr>
              <a:t>tlač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.</a:t>
            </a:r>
            <a:endParaRPr lang="sk-SK" altLang="de-DE" sz="175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548800" y="2781525"/>
            <a:ext cx="372070" cy="253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033038" y="2782800"/>
            <a:ext cx="254000" cy="253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pic>
        <p:nvPicPr>
          <p:cNvPr id="10" name="Picture 2" descr="O:\Kd2\ECB\Beratung\Direct Marketing\Euro 5 und 10 und 20 Euro School ppt\Praese Material\Neu 2015 Freisteller\Seite8_Ann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3"/>
          <a:stretch/>
        </p:blipFill>
        <p:spPr bwMode="auto">
          <a:xfrm>
            <a:off x="35496" y="2853384"/>
            <a:ext cx="2153607" cy="4032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8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de-DE" sz="4000" b="1" dirty="0" err="1">
                <a:solidFill>
                  <a:srgbClr val="000099"/>
                </a:solidFill>
                <a:latin typeface="+mj-lt"/>
              </a:rPr>
              <a:t>Ochranné</a:t>
            </a:r>
            <a:r>
              <a:rPr lang="en-GB" altLang="de-DE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altLang="de-DE" sz="4000" b="1" dirty="0" err="1">
                <a:solidFill>
                  <a:srgbClr val="000099"/>
                </a:solidFill>
                <a:latin typeface="+mj-lt"/>
              </a:rPr>
              <a:t>prvky</a:t>
            </a:r>
            <a:endParaRPr lang="sk-SK" altLang="de-DE" sz="4000" b="1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0867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C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w-video-security-20-portrait-watermark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3288670"/>
            <a:ext cx="2060848" cy="1648678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2545200" y="2772000"/>
            <a:ext cx="4747279" cy="2563200"/>
            <a:chOff x="2185200" y="1772928"/>
            <a:chExt cx="4747279" cy="2563200"/>
          </a:xfrm>
          <a:effectLst>
            <a:outerShdw blurRad="50800" dist="38100" dir="2700000" sx="103000" sy="103000" algn="tl" rotWithShape="0">
              <a:prstClr val="black">
                <a:alpha val="48000"/>
              </a:prstClr>
            </a:outerShdw>
          </a:effectLst>
        </p:grpSpPr>
        <p:pic>
          <p:nvPicPr>
            <p:cNvPr id="7171" name="Picture 3" descr="O:\Kd2\ECB\Beratung\Direct Marketing\Euro 5 und 10 und 20 Euro School ppt\Praese Material\Bilder\Banknote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5200" y="1772928"/>
              <a:ext cx="4747279" cy="2563200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hteck 14"/>
            <p:cNvSpPr/>
            <p:nvPr/>
          </p:nvSpPr>
          <p:spPr>
            <a:xfrm>
              <a:off x="2605088" y="2584066"/>
              <a:ext cx="886832" cy="1080253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latin typeface="+mj-lt"/>
              </a:endParaRPr>
            </a:p>
          </p:txBody>
        </p:sp>
      </p:grp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781200" y="1076400"/>
            <a:ext cx="7560000" cy="1548000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de-DE" sz="3100" b="1" dirty="0">
                <a:solidFill>
                  <a:srgbClr val="000099"/>
                </a:solidFill>
                <a:latin typeface="+mj-lt"/>
              </a:rPr>
              <a:t>KONTROLA POHĽADOM</a:t>
            </a:r>
          </a:p>
          <a:p>
            <a:pPr algn="ctr"/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Keď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sa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na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bankovku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pozriete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proti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svetlu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,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vo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 </a:t>
            </a:r>
            <a:r>
              <a:rPr lang="en-US" altLang="de-DE" sz="1750" b="1" dirty="0" err="1">
                <a:solidFill>
                  <a:srgbClr val="000099"/>
                </a:solidFill>
                <a:latin typeface="+mj-lt"/>
              </a:rPr>
              <a:t>vodoznaku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uvidíte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portrét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Európy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a 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hodnotu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bankovky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. </a:t>
            </a:r>
            <a:endParaRPr lang="sk-SK" altLang="de-DE" sz="1750" dirty="0">
              <a:solidFill>
                <a:srgbClr val="000099"/>
              </a:solidFill>
              <a:latin typeface="+mj-lt"/>
            </a:endParaRPr>
          </a:p>
          <a:p>
            <a:pPr algn="ctr"/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V </a:t>
            </a:r>
            <a:r>
              <a:rPr lang="en-US" altLang="de-DE" sz="1750" b="1" dirty="0" err="1">
                <a:solidFill>
                  <a:srgbClr val="000099"/>
                </a:solidFill>
                <a:latin typeface="+mj-lt"/>
              </a:rPr>
              <a:t>okienku</a:t>
            </a:r>
            <a:r>
              <a:rPr lang="en-US" altLang="de-DE" sz="1750" b="1" dirty="0">
                <a:solidFill>
                  <a:srgbClr val="000099"/>
                </a:solidFill>
                <a:latin typeface="+mj-lt"/>
              </a:rPr>
              <a:t> s </a:t>
            </a:r>
            <a:r>
              <a:rPr lang="en-US" altLang="de-DE" sz="1750" b="1" dirty="0" err="1">
                <a:solidFill>
                  <a:srgbClr val="000099"/>
                </a:solidFill>
                <a:latin typeface="+mj-lt"/>
              </a:rPr>
              <a:t>portrétom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sa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zobrazí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portrét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altLang="de-DE" sz="1750" dirty="0" err="1">
                <a:solidFill>
                  <a:srgbClr val="000099"/>
                </a:solidFill>
                <a:latin typeface="+mj-lt"/>
              </a:rPr>
              <a:t>Európy</a:t>
            </a:r>
            <a:r>
              <a:rPr lang="en-US" altLang="de-DE" sz="1750" dirty="0">
                <a:solidFill>
                  <a:srgbClr val="000099"/>
                </a:solidFill>
                <a:latin typeface="+mj-lt"/>
              </a:rPr>
              <a:t>.</a:t>
            </a:r>
            <a:endParaRPr lang="sk-SK" altLang="de-DE" sz="1750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17" name="Picture 3" descr="O:\Kd2\ECB\Beratung\Direct Marketing\Euro 5 und 10 und 20 Euro School ppt\Praese Material\Neu 2015 Freisteller\Seite9_Alex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4"/>
          <a:stretch/>
        </p:blipFill>
        <p:spPr bwMode="auto">
          <a:xfrm>
            <a:off x="1" y="2853384"/>
            <a:ext cx="2469716" cy="403200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ECB_20euro_Full Banknote_back_5787_Specimen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 t="7593" r="9015" b="7748"/>
          <a:stretch/>
        </p:blipFill>
        <p:spPr bwMode="auto">
          <a:xfrm>
            <a:off x="7599140" y="4985960"/>
            <a:ext cx="548594" cy="74729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liennummernplatzhalter 1"/>
          <p:cNvSpPr txBox="1">
            <a:spLocks/>
          </p:cNvSpPr>
          <p:nvPr/>
        </p:nvSpPr>
        <p:spPr bwMode="auto">
          <a:xfrm>
            <a:off x="6948264" y="6555481"/>
            <a:ext cx="2133600" cy="32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C72E990-D3D1-4880-A14A-699B88E892D3}" type="slidenum">
              <a:rPr lang="fr-FR" smtClean="0">
                <a:solidFill>
                  <a:srgbClr val="000099"/>
                </a:solidFill>
                <a:latin typeface="+mj-lt"/>
              </a:rPr>
              <a:pPr>
                <a:defRPr/>
              </a:pPr>
              <a:t>9</a:t>
            </a:fld>
            <a:endParaRPr lang="fr-FR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4" name="new-video-security-20-portrait-window.mpg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99140" y="4218289"/>
            <a:ext cx="476672" cy="381338"/>
          </a:xfrm>
          <a:prstGeom prst="rect">
            <a:avLst/>
          </a:prstGeom>
        </p:spPr>
      </p:pic>
      <p:pic>
        <p:nvPicPr>
          <p:cNvPr id="7170" name="Picture 2" descr="O:\Kd2\ECB\Beratung\Direct Marketing\Euro 5 und 10 und 20 Euro School ppt\Praese Material\Bilder\Sec_Feature_Shine_through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54"/>
          <a:stretch/>
        </p:blipFill>
        <p:spPr bwMode="auto">
          <a:xfrm>
            <a:off x="7545190" y="2748819"/>
            <a:ext cx="1598810" cy="25971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6392967" y="2789080"/>
            <a:ext cx="594000" cy="2538000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6426356" y="3197737"/>
            <a:ext cx="521908" cy="665380"/>
          </a:xfrm>
          <a:prstGeom prst="rect">
            <a:avLst/>
          </a:prstGeom>
          <a:solidFill>
            <a:srgbClr val="FF0000">
              <a:alpha val="0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latin typeface="+mj-lt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0" y="179388"/>
            <a:ext cx="9144000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de-DE" sz="4000" b="1" dirty="0" err="1">
                <a:solidFill>
                  <a:srgbClr val="000099"/>
                </a:solidFill>
                <a:latin typeface="+mj-lt"/>
              </a:rPr>
              <a:t>Ochranné</a:t>
            </a:r>
            <a:r>
              <a:rPr lang="en-GB" altLang="de-DE" sz="40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GB" altLang="de-DE" sz="4000" b="1" dirty="0" err="1">
                <a:solidFill>
                  <a:srgbClr val="000099"/>
                </a:solidFill>
                <a:latin typeface="+mj-lt"/>
              </a:rPr>
              <a:t>prvky</a:t>
            </a:r>
            <a:endParaRPr lang="sk-SK" altLang="de-DE" sz="4000" b="1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31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algn="ctr" eaLnBrk="1" hangingPunct="1">
          <a:defRPr sz="4000" dirty="0"/>
        </a:defPPr>
      </a:lstStyle>
    </a:tx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Modèle par défaut">
  <a:themeElements>
    <a:clrScheme name="3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347</Words>
  <Application>Microsoft Office PowerPoint</Application>
  <PresentationFormat>On-screen Show (4:3)</PresentationFormat>
  <Paragraphs>138</Paragraphs>
  <Slides>12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Gill Sans MT</vt:lpstr>
      <vt:lpstr>1_Modèle par défaut</vt:lpstr>
      <vt:lpstr>3_Modèle par défaut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Central Bank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AUTHENTIFIER  LES BILLETS EN EUROS</dc:title>
  <dc:creator>Belén Pérez</dc:creator>
  <cp:lastModifiedBy>NBS</cp:lastModifiedBy>
  <cp:revision>556</cp:revision>
  <cp:lastPrinted>2015-07-21T13:18:24Z</cp:lastPrinted>
  <dcterms:created xsi:type="dcterms:W3CDTF">2009-03-11T08:26:58Z</dcterms:created>
  <dcterms:modified xsi:type="dcterms:W3CDTF">2019-08-06T11:23:14Z</dcterms:modified>
</cp:coreProperties>
</file>